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9144000" cy="5143500"/>
  <p:notesSz cx="5143500" cy="9144000"/>
  <p:custDataLst>
    <p:tags r:id="rId29"/>
  </p:custData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9.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jpeg>
</file>

<file path=ppt/media/image14.png>
</file>

<file path=ppt/media/image15.jpeg>
</file>

<file path=ppt/media/image16.jpeg>
</file>

<file path=ppt/media/image17.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4F7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xml"/><Relationship Id="rId4" Type="http://schemas.openxmlformats.org/officeDocument/2006/relationships/image" Target="../media/image15.jpeg"/><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xml"/><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9" Type="http://schemas.openxmlformats.org/officeDocument/2006/relationships/image" Target="../media/image7.jpeg"/><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image" Target="../media/image6.jpe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4" Type="http://schemas.openxmlformats.org/officeDocument/2006/relationships/notesSlide" Target="../notesSlides/notesSlide5.xml"/><Relationship Id="rId13" Type="http://schemas.openxmlformats.org/officeDocument/2006/relationships/slideLayout" Target="../slideLayouts/slideLayout1.xml"/><Relationship Id="rId12" Type="http://schemas.openxmlformats.org/officeDocument/2006/relationships/image" Target="../media/image8.png"/><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989330" y="1340485"/>
            <a:ext cx="4144010" cy="139319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3455" b="1" kern="0" spc="144"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复杂网络中的新星效应与适应度模型</a:t>
            </a:r>
            <a:endParaRPr lang="en-US" sz="1440" dirty="0"/>
          </a:p>
        </p:txBody>
      </p:sp>
      <p:sp>
        <p:nvSpPr>
          <p:cNvPr id="3" name="Text 1"/>
          <p:cNvSpPr/>
          <p:nvPr/>
        </p:nvSpPr>
        <p:spPr>
          <a:xfrm>
            <a:off x="989088" y="2840084"/>
            <a:ext cx="6265056"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谷歌成功案例解析及网络科学应用</a:t>
            </a:r>
            <a:endParaRPr lang="en-US" sz="1440" dirty="0"/>
          </a:p>
        </p:txBody>
      </p:sp>
      <p:sp>
        <p:nvSpPr>
          <p:cNvPr id="4" name="Text 2"/>
          <p:cNvSpPr/>
          <p:nvPr/>
        </p:nvSpPr>
        <p:spPr>
          <a:xfrm>
            <a:off x="989088" y="3396659"/>
            <a:ext cx="1547370" cy="457200"/>
          </a:xfrm>
          <a:prstGeom prst="rect">
            <a:avLst/>
          </a:prstGeom>
          <a:noFill/>
        </p:spPr>
        <p:txBody>
          <a:bodyPr wrap="square" lIns="95250" tIns="95250" rIns="95250" bIns="95250" rtlCol="0" anchor="ctr">
            <a:spAutoFit/>
          </a:bodyPr>
          <a:lstStyle/>
          <a:p>
            <a:pPr marL="0" indent="0" algn="ctr">
              <a:lnSpc>
                <a:spcPct val="113000"/>
              </a:lnSpc>
              <a:spcBef>
                <a:spcPts val="375"/>
              </a:spcBef>
              <a:buNone/>
            </a:pPr>
            <a:r>
              <a:rPr lang="en-US" sz="1295" dirty="0">
                <a:solidFill>
                  <a:srgbClr val="000000"/>
                </a:solidFill>
                <a:latin typeface="PingFang SC" pitchFamily="34" charset="0"/>
                <a:ea typeface="PingFang SC" pitchFamily="34" charset="-122"/>
                <a:cs typeface="PingFang SC" pitchFamily="34" charset="-120"/>
              </a:rPr>
              <a:t>汇报人: 讯飞智文</a:t>
            </a:r>
            <a:endParaRPr lang="en-US" sz="144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数学表达方式</a:t>
            </a:r>
            <a:endParaRPr lang="en-US" sz="1440" dirty="0"/>
          </a:p>
        </p:txBody>
      </p:sp>
      <p:sp>
        <p:nvSpPr>
          <p:cNvPr id="3" name="Shape 1"/>
          <p:cNvSpPr/>
          <p:nvPr/>
        </p:nvSpPr>
        <p:spPr>
          <a:xfrm>
            <a:off x="931010" y="2447708"/>
            <a:ext cx="2356811" cy="0"/>
          </a:xfrm>
          <a:custGeom>
            <a:avLst/>
            <a:gdLst/>
            <a:ahLst/>
            <a:cxnLst/>
            <a:rect l="l" t="t" r="r" b="b"/>
            <a:pathLst>
              <a:path w="2356811">
                <a:moveTo>
                  <a:pt x="2356811" y="0"/>
                </a:moveTo>
                <a:moveTo>
                  <a:pt x="2356811" y="0"/>
                </a:moveTo>
                <a:lnTo>
                  <a:pt x="0" y="0"/>
                </a:lnTo>
              </a:path>
            </a:pathLst>
          </a:custGeom>
          <a:noFill/>
          <a:ln w="19050">
            <a:solidFill>
              <a:srgbClr val="261348"/>
            </a:solidFill>
            <a:prstDash val="solid"/>
            <a:headEnd type="arrow"/>
            <a:tailEnd type="arrow"/>
          </a:ln>
        </p:spPr>
      </p:sp>
      <p:sp>
        <p:nvSpPr>
          <p:cNvPr id="4" name="Shape 2"/>
          <p:cNvSpPr/>
          <p:nvPr/>
        </p:nvSpPr>
        <p:spPr>
          <a:xfrm>
            <a:off x="637864" y="1138754"/>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p:spPr>
      </p:sp>
      <p:sp>
        <p:nvSpPr>
          <p:cNvPr id="5" name="Shape 3"/>
          <p:cNvSpPr/>
          <p:nvPr/>
        </p:nvSpPr>
        <p:spPr>
          <a:xfrm>
            <a:off x="627162" y="1138754"/>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p:spPr>
      </p:sp>
      <p:sp>
        <p:nvSpPr>
          <p:cNvPr id="6" name="Text 4"/>
          <p:cNvSpPr/>
          <p:nvPr/>
        </p:nvSpPr>
        <p:spPr>
          <a:xfrm>
            <a:off x="537280" y="1093034"/>
            <a:ext cx="543006" cy="484632"/>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158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7" name="Shape 5"/>
          <p:cNvSpPr/>
          <p:nvPr/>
        </p:nvSpPr>
        <p:spPr>
          <a:xfrm>
            <a:off x="2651634" y="2666540"/>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p:spPr>
      </p:sp>
      <p:sp>
        <p:nvSpPr>
          <p:cNvPr id="8" name="Shape 6"/>
          <p:cNvSpPr/>
          <p:nvPr/>
        </p:nvSpPr>
        <p:spPr>
          <a:xfrm>
            <a:off x="2640931" y="2666540"/>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p:spPr>
      </p:sp>
      <p:sp>
        <p:nvSpPr>
          <p:cNvPr id="9" name="Text 7"/>
          <p:cNvSpPr/>
          <p:nvPr/>
        </p:nvSpPr>
        <p:spPr>
          <a:xfrm>
            <a:off x="2552583" y="2620820"/>
            <a:ext cx="566988" cy="484632"/>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158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10" name="Shape 8"/>
          <p:cNvSpPr/>
          <p:nvPr/>
        </p:nvSpPr>
        <p:spPr>
          <a:xfrm>
            <a:off x="4767525" y="1144931"/>
            <a:ext cx="374579" cy="770562"/>
          </a:xfrm>
          <a:custGeom>
            <a:avLst/>
            <a:gdLst/>
            <a:ahLst/>
            <a:cxnLst/>
            <a:rect l="l" t="t" r="r" b="b"/>
            <a:pathLst>
              <a:path w="374579" h="770562">
                <a:moveTo>
                  <a:pt x="187289" y="0"/>
                </a:moveTo>
                <a:moveTo>
                  <a:pt x="187289" y="0"/>
                </a:moveTo>
                <a:lnTo>
                  <a:pt x="187289" y="0"/>
                </a:lnTo>
                <a:quadBezTo>
                  <a:pt x="374579" y="0"/>
                  <a:pt x="374579" y="187289"/>
                </a:quadBezTo>
                <a:lnTo>
                  <a:pt x="374579" y="583272"/>
                </a:lnTo>
                <a:quadBezTo>
                  <a:pt x="374579" y="770562"/>
                  <a:pt x="187289" y="770562"/>
                </a:quadBezTo>
                <a:lnTo>
                  <a:pt x="187289" y="770562"/>
                </a:lnTo>
                <a:quadBezTo>
                  <a:pt x="0" y="770562"/>
                  <a:pt x="0" y="583272"/>
                </a:quadBezTo>
                <a:lnTo>
                  <a:pt x="0" y="187289"/>
                </a:lnTo>
                <a:quadBezTo>
                  <a:pt x="0" y="0"/>
                  <a:pt x="187289" y="0"/>
                </a:quadBezTo>
                <a:close/>
              </a:path>
            </a:pathLst>
          </a:custGeom>
          <a:solidFill>
            <a:srgbClr val="0084FF">
              <a:alpha val="50000"/>
            </a:srgbClr>
          </a:solidFill>
        </p:spPr>
      </p:sp>
      <p:sp>
        <p:nvSpPr>
          <p:cNvPr id="11" name="Shape 9"/>
          <p:cNvSpPr/>
          <p:nvPr/>
        </p:nvSpPr>
        <p:spPr>
          <a:xfrm>
            <a:off x="4756823" y="1144931"/>
            <a:ext cx="395983" cy="395983"/>
          </a:xfrm>
          <a:custGeom>
            <a:avLst/>
            <a:gdLst/>
            <a:ahLst/>
            <a:cxnLst/>
            <a:rect l="l" t="t" r="r" b="b"/>
            <a:pathLst>
              <a:path w="395983" h="395983">
                <a:moveTo>
                  <a:pt x="197992" y="0"/>
                </a:moveTo>
                <a:moveTo>
                  <a:pt x="197992" y="0"/>
                </a:moveTo>
                <a:cubicBezTo>
                  <a:pt x="307266" y="0"/>
                  <a:pt x="395983" y="88717"/>
                  <a:pt x="395983" y="197992"/>
                </a:cubicBezTo>
                <a:cubicBezTo>
                  <a:pt x="395983" y="307266"/>
                  <a:pt x="307266" y="395983"/>
                  <a:pt x="197992" y="395983"/>
                </a:cubicBezTo>
                <a:cubicBezTo>
                  <a:pt x="88717" y="395983"/>
                  <a:pt x="0" y="307266"/>
                  <a:pt x="0" y="197992"/>
                </a:cubicBezTo>
                <a:cubicBezTo>
                  <a:pt x="0" y="88717"/>
                  <a:pt x="88717" y="0"/>
                  <a:pt x="197992" y="0"/>
                </a:cubicBezTo>
                <a:close/>
              </a:path>
            </a:pathLst>
          </a:custGeom>
          <a:solidFill>
            <a:srgbClr val="0084FF"/>
          </a:solidFill>
        </p:spPr>
      </p:sp>
      <p:sp>
        <p:nvSpPr>
          <p:cNvPr id="12" name="Text 10"/>
          <p:cNvSpPr/>
          <p:nvPr/>
        </p:nvSpPr>
        <p:spPr>
          <a:xfrm>
            <a:off x="4659330" y="1093034"/>
            <a:ext cx="590969" cy="484632"/>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158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13" name="Shape 11"/>
          <p:cNvSpPr/>
          <p:nvPr/>
        </p:nvSpPr>
        <p:spPr>
          <a:xfrm>
            <a:off x="3299836" y="2447708"/>
            <a:ext cx="2356811" cy="0"/>
          </a:xfrm>
          <a:custGeom>
            <a:avLst/>
            <a:gdLst/>
            <a:ahLst/>
            <a:cxnLst/>
            <a:rect l="l" t="t" r="r" b="b"/>
            <a:pathLst>
              <a:path w="2356811">
                <a:moveTo>
                  <a:pt x="2356811" y="0"/>
                </a:moveTo>
                <a:moveTo>
                  <a:pt x="2356811" y="0"/>
                </a:moveTo>
                <a:lnTo>
                  <a:pt x="0" y="0"/>
                </a:lnTo>
              </a:path>
            </a:pathLst>
          </a:custGeom>
          <a:noFill/>
          <a:ln w="19050">
            <a:solidFill>
              <a:srgbClr val="261348"/>
            </a:solidFill>
            <a:prstDash val="solid"/>
            <a:headEnd type="arrow"/>
            <a:tailEnd type="arrow"/>
          </a:ln>
        </p:spPr>
      </p:sp>
      <p:sp>
        <p:nvSpPr>
          <p:cNvPr id="14" name="Shape 12"/>
          <p:cNvSpPr/>
          <p:nvPr/>
        </p:nvSpPr>
        <p:spPr>
          <a:xfrm>
            <a:off x="5656511" y="2447708"/>
            <a:ext cx="2356811" cy="0"/>
          </a:xfrm>
          <a:custGeom>
            <a:avLst/>
            <a:gdLst/>
            <a:ahLst/>
            <a:cxnLst/>
            <a:rect l="l" t="t" r="r" b="b"/>
            <a:pathLst>
              <a:path w="2356811">
                <a:moveTo>
                  <a:pt x="2356811" y="0"/>
                </a:moveTo>
                <a:moveTo>
                  <a:pt x="2356811" y="0"/>
                </a:moveTo>
                <a:lnTo>
                  <a:pt x="0" y="0"/>
                </a:lnTo>
              </a:path>
            </a:pathLst>
          </a:custGeom>
          <a:noFill/>
          <a:ln w="19050">
            <a:solidFill>
              <a:srgbClr val="261348"/>
            </a:solidFill>
            <a:prstDash val="solid"/>
            <a:headEnd type="arrow"/>
            <a:tailEnd type="arrow"/>
          </a:ln>
        </p:spPr>
      </p:sp>
      <p:sp>
        <p:nvSpPr>
          <p:cNvPr id="15" name="Text 13"/>
          <p:cNvSpPr/>
          <p:nvPr/>
        </p:nvSpPr>
        <p:spPr>
          <a:xfrm>
            <a:off x="1132554" y="966385"/>
            <a:ext cx="3291840" cy="44805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适应度模型的数学基础</a:t>
            </a:r>
            <a:endParaRPr lang="en-US" sz="1440" dirty="0"/>
          </a:p>
        </p:txBody>
      </p:sp>
      <p:sp>
        <p:nvSpPr>
          <p:cNvPr id="16" name="Text 14"/>
          <p:cNvSpPr/>
          <p:nvPr/>
        </p:nvSpPr>
        <p:spPr>
          <a:xfrm>
            <a:off x="1132554" y="1313239"/>
            <a:ext cx="3291840" cy="1060704"/>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适应度模型通过将节点的链接数和适应度结合，提供了一个量化分析网络中节点如何根据其内在特性吸引新链接的方法。</a:t>
            </a:r>
            <a:endParaRPr lang="en-US" sz="1440" dirty="0"/>
          </a:p>
        </p:txBody>
      </p:sp>
      <p:sp>
        <p:nvSpPr>
          <p:cNvPr id="17" name="Text 15"/>
          <p:cNvSpPr/>
          <p:nvPr/>
        </p:nvSpPr>
        <p:spPr>
          <a:xfrm>
            <a:off x="3196290" y="2539757"/>
            <a:ext cx="3291765"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动态指数β的作用</a:t>
            </a:r>
            <a:endParaRPr lang="en-US" sz="1440" dirty="0"/>
          </a:p>
        </p:txBody>
      </p:sp>
      <p:sp>
        <p:nvSpPr>
          <p:cNvPr id="18" name="Text 16"/>
          <p:cNvSpPr/>
          <p:nvPr/>
        </p:nvSpPr>
        <p:spPr>
          <a:xfrm>
            <a:off x="3196215" y="2886683"/>
            <a:ext cx="3291840" cy="1060704"/>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动态指数β是适应度模型中的一个关键参数，它决定了节点链接增长速度与其适应度的正比关系，从而影响整个网络的结构和发展。</a:t>
            </a:r>
            <a:endParaRPr lang="en-US" sz="1440" dirty="0"/>
          </a:p>
        </p:txBody>
      </p:sp>
      <p:sp>
        <p:nvSpPr>
          <p:cNvPr id="19" name="Text 17"/>
          <p:cNvSpPr/>
          <p:nvPr/>
        </p:nvSpPr>
        <p:spPr>
          <a:xfrm>
            <a:off x="5314241" y="966385"/>
            <a:ext cx="3292479"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概率选择机制</a:t>
            </a:r>
            <a:endParaRPr lang="en-US" sz="1440" dirty="0"/>
          </a:p>
        </p:txBody>
      </p:sp>
      <p:sp>
        <p:nvSpPr>
          <p:cNvPr id="20" name="Text 18"/>
          <p:cNvSpPr/>
          <p:nvPr/>
        </p:nvSpPr>
        <p:spPr>
          <a:xfrm>
            <a:off x="5314880" y="1313239"/>
            <a:ext cx="3291840" cy="1060704"/>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在适应度模型中，新节点连接到现有节点的概率是基于节点的链接数和适应度的乘积比例，这反映了网络中“适者愈富”的现象。</a:t>
            </a:r>
            <a:endParaRPr lang="en-US" sz="144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894968" y="1328367"/>
            <a:ext cx="563044" cy="563313"/>
          </a:xfrm>
          <a:custGeom>
            <a:avLst/>
            <a:gdLst/>
            <a:ahLst/>
            <a:cxnLst/>
            <a:rect l="l" t="t" r="r" b="b"/>
            <a:pathLst>
              <a:path w="563044" h="563313">
                <a:moveTo>
                  <a:pt x="70380" y="0"/>
                </a:moveTo>
                <a:moveTo>
                  <a:pt x="70380" y="0"/>
                </a:moveTo>
                <a:lnTo>
                  <a:pt x="492663" y="0"/>
                </a:lnTo>
                <a:quadBezTo>
                  <a:pt x="563044" y="0"/>
                  <a:pt x="563044" y="70380"/>
                </a:quadBezTo>
                <a:lnTo>
                  <a:pt x="563044" y="492932"/>
                </a:lnTo>
                <a:quadBezTo>
                  <a:pt x="563044" y="563313"/>
                  <a:pt x="492663" y="563313"/>
                </a:quadBezTo>
                <a:lnTo>
                  <a:pt x="70380" y="563313"/>
                </a:lnTo>
                <a:quadBezTo>
                  <a:pt x="0" y="563313"/>
                  <a:pt x="0" y="492932"/>
                </a:quadBezTo>
                <a:lnTo>
                  <a:pt x="0" y="70380"/>
                </a:lnTo>
                <a:quadBezTo>
                  <a:pt x="0" y="0"/>
                  <a:pt x="70380" y="0"/>
                </a:quadBezTo>
                <a:close/>
              </a:path>
            </a:pathLst>
          </a:custGeom>
          <a:solidFill>
            <a:srgbClr val="261348"/>
          </a:solidFill>
        </p:spPr>
      </p:sp>
      <p:sp>
        <p:nvSpPr>
          <p:cNvPr id="3" name="Text 1"/>
          <p:cNvSpPr/>
          <p:nvPr/>
        </p:nvSpPr>
        <p:spPr>
          <a:xfrm>
            <a:off x="725676" y="1352184"/>
            <a:ext cx="883340" cy="512064"/>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259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4" name="Text 2"/>
          <p:cNvSpPr/>
          <p:nvPr/>
        </p:nvSpPr>
        <p:spPr>
          <a:xfrm>
            <a:off x="894968" y="2008437"/>
            <a:ext cx="6918211" cy="73152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88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玻色-爱因斯坦凝聚与网络科学</a:t>
            </a:r>
            <a:endParaRPr lang="en-US" sz="144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BEC简介</a:t>
            </a:r>
            <a:endParaRPr lang="en-US" sz="1440" dirty="0"/>
          </a:p>
        </p:txBody>
      </p:sp>
      <p:sp>
        <p:nvSpPr>
          <p:cNvPr id="4" name="Text 1"/>
          <p:cNvSpPr/>
          <p:nvPr/>
        </p:nvSpPr>
        <p:spPr>
          <a:xfrm>
            <a:off x="455940" y="954523"/>
            <a:ext cx="2614983"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玻色-爱因斯坦凝聚定义</a:t>
            </a:r>
            <a:endParaRPr lang="en-US" sz="1440" dirty="0"/>
          </a:p>
        </p:txBody>
      </p:sp>
      <p:sp>
        <p:nvSpPr>
          <p:cNvPr id="5" name="Text 2"/>
          <p:cNvSpPr/>
          <p:nvPr/>
        </p:nvSpPr>
        <p:spPr>
          <a:xfrm>
            <a:off x="3247889" y="1500390"/>
            <a:ext cx="2614983"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在研究适应度模型时，科学家们发现可以将网络中的节点视为具有不同“能级”的系统，这些能级对应于节点的适应度。</a:t>
            </a:r>
            <a:endParaRPr lang="en-US" sz="1440" dirty="0"/>
          </a:p>
        </p:txBody>
      </p:sp>
      <p:sp>
        <p:nvSpPr>
          <p:cNvPr id="7" name="Text 3"/>
          <p:cNvSpPr/>
          <p:nvPr/>
        </p:nvSpPr>
        <p:spPr>
          <a:xfrm>
            <a:off x="3247889" y="954523"/>
            <a:ext cx="2614983"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BEC在网络科学中的应用</a:t>
            </a:r>
            <a:endParaRPr lang="en-US" sz="1440" dirty="0"/>
          </a:p>
        </p:txBody>
      </p:sp>
      <p:sp>
        <p:nvSpPr>
          <p:cNvPr id="8" name="Text 4"/>
          <p:cNvSpPr/>
          <p:nvPr/>
        </p:nvSpPr>
        <p:spPr>
          <a:xfrm>
            <a:off x="6031158" y="1500390"/>
            <a:ext cx="2656902"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通过特定的数学变换，适应度模型可以映射到玻色气体的统计力学框架下，其中网络的拓扑结构可以通过类似玻色-爱因斯坦凝聚的方式来理解。</a:t>
            </a:r>
            <a:endParaRPr lang="en-US" sz="1440" dirty="0"/>
          </a:p>
        </p:txBody>
      </p:sp>
      <p:pic>
        <p:nvPicPr>
          <p:cNvPr id="9" name="Image 2" descr="https://sgw-dx.xf-yun.com/api/v1/sparkdesk/_1733364677366fb17c89e850846a4b4ddd26bc1d5bf4d.jpg?authorization=c2ltcGxlLWp3dCBhaz1zcGFya2Rlc2s4MDAwMDAwMDAwMDE7ZXhwPTMzMTAxNjQ2Nzc7YWxnbz1obWFjLXNoYTI1NjtzaWc9UVNYYXdmOEpITHpFOEpiOTRCcGc3YjFpUTd6Q2pwOVZtdTJxYzJJU2xmTT0=&amp;x_location=7YfmxI7B7uKO7jlRxIftd60XgLD="/>
          <p:cNvPicPr>
            <a:picLocks noChangeAspect="1"/>
          </p:cNvPicPr>
          <p:nvPr/>
        </p:nvPicPr>
        <p:blipFill>
          <a:blip r:embed="rId2"/>
          <a:srcRect l="154" r="154"/>
          <a:stretch>
            <a:fillRect/>
          </a:stretch>
        </p:blipFill>
        <p:spPr>
          <a:xfrm>
            <a:off x="6101539" y="2984626"/>
            <a:ext cx="2516140" cy="1415329"/>
          </a:xfrm>
          <a:prstGeom prst="rect">
            <a:avLst/>
          </a:prstGeom>
        </p:spPr>
      </p:pic>
      <p:sp>
        <p:nvSpPr>
          <p:cNvPr id="10" name="Text 5"/>
          <p:cNvSpPr/>
          <p:nvPr/>
        </p:nvSpPr>
        <p:spPr>
          <a:xfrm>
            <a:off x="6031158" y="954523"/>
            <a:ext cx="2656902"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BEC与复杂网络的关系</a:t>
            </a:r>
            <a:endParaRPr lang="en-US" sz="1440" dirty="0"/>
          </a:p>
        </p:txBody>
      </p:sp>
      <p:sp>
        <p:nvSpPr>
          <p:cNvPr id="11" name="Text 6"/>
          <p:cNvSpPr/>
          <p:nvPr/>
        </p:nvSpPr>
        <p:spPr>
          <a:xfrm>
            <a:off x="455940" y="1500390"/>
            <a:ext cx="2614983"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玻色-爱因斯坦凝聚是一种量子力学现象，当温度降至极低时，大量粒子会聚集到最低能量状态，形成一种新的物质形态。</a:t>
            </a:r>
            <a:endParaRPr lang="en-US" sz="1440" dirty="0"/>
          </a:p>
        </p:txBody>
      </p:sp>
      <p:pic>
        <p:nvPicPr>
          <p:cNvPr id="12" name="图片 11" descr="QuantumPhaseTransition.svg"/>
          <p:cNvPicPr>
            <a:picLocks noChangeAspect="1"/>
          </p:cNvPicPr>
          <p:nvPr/>
        </p:nvPicPr>
        <p:blipFill>
          <a:blip r:embed="rId3"/>
          <a:stretch>
            <a:fillRect/>
          </a:stretch>
        </p:blipFill>
        <p:spPr>
          <a:xfrm>
            <a:off x="566420" y="2739390"/>
            <a:ext cx="2498090" cy="1800225"/>
          </a:xfrm>
          <a:prstGeom prst="rect">
            <a:avLst/>
          </a:prstGeom>
        </p:spPr>
      </p:pic>
      <p:pic>
        <p:nvPicPr>
          <p:cNvPr id="13" name="图片 12" descr="Bose_Einstein_condensate"/>
          <p:cNvPicPr>
            <a:picLocks noChangeAspect="1"/>
          </p:cNvPicPr>
          <p:nvPr/>
        </p:nvPicPr>
        <p:blipFill>
          <a:blip r:embed="rId4"/>
          <a:stretch>
            <a:fillRect/>
          </a:stretch>
        </p:blipFill>
        <p:spPr>
          <a:xfrm>
            <a:off x="3333115" y="2792095"/>
            <a:ext cx="2444750" cy="16078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网络中的类比</a:t>
            </a:r>
            <a:endParaRPr lang="en-US" sz="1440" dirty="0"/>
          </a:p>
        </p:txBody>
      </p:sp>
      <p:sp>
        <p:nvSpPr>
          <p:cNvPr id="3" name="Shape 1"/>
          <p:cNvSpPr/>
          <p:nvPr/>
        </p:nvSpPr>
        <p:spPr>
          <a:xfrm>
            <a:off x="1112874"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p:spPr>
      </p:sp>
      <p:sp>
        <p:nvSpPr>
          <p:cNvPr id="4" name="Text 2"/>
          <p:cNvSpPr/>
          <p:nvPr/>
        </p:nvSpPr>
        <p:spPr>
          <a:xfrm>
            <a:off x="626569" y="1143296"/>
            <a:ext cx="972611" cy="731520"/>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432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5" name="Shape 3"/>
          <p:cNvSpPr/>
          <p:nvPr/>
        </p:nvSpPr>
        <p:spPr>
          <a:xfrm>
            <a:off x="3945776"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p:spPr>
      </p:sp>
      <p:sp>
        <p:nvSpPr>
          <p:cNvPr id="6" name="Text 4"/>
          <p:cNvSpPr/>
          <p:nvPr/>
        </p:nvSpPr>
        <p:spPr>
          <a:xfrm>
            <a:off x="3356765" y="1143296"/>
            <a:ext cx="972611" cy="731520"/>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432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a:t>
            </a:r>
            <a:r>
              <a:rPr lang="en-US" sz="432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2</a:t>
            </a:r>
            <a:endParaRPr lang="en-US" sz="1440" dirty="0"/>
          </a:p>
        </p:txBody>
      </p:sp>
      <p:sp>
        <p:nvSpPr>
          <p:cNvPr id="7" name="Shape 5"/>
          <p:cNvSpPr/>
          <p:nvPr/>
        </p:nvSpPr>
        <p:spPr>
          <a:xfrm>
            <a:off x="6684075" y="1554776"/>
            <a:ext cx="182880" cy="182880"/>
          </a:xfrm>
          <a:custGeom>
            <a:avLst/>
            <a:gdLst/>
            <a:ahLst/>
            <a:cxnLst/>
            <a:rect l="l" t="t" r="r" b="b"/>
            <a:pathLst>
              <a:path w="182880" h="182880">
                <a:moveTo>
                  <a:pt x="91440" y="0"/>
                </a:moveTo>
                <a:moveTo>
                  <a:pt x="91440" y="0"/>
                </a:moveTo>
                <a:cubicBezTo>
                  <a:pt x="141907" y="0"/>
                  <a:pt x="182880" y="40973"/>
                  <a:pt x="182880" y="91440"/>
                </a:cubicBezTo>
                <a:cubicBezTo>
                  <a:pt x="182880" y="141907"/>
                  <a:pt x="141907" y="182880"/>
                  <a:pt x="91440" y="182880"/>
                </a:cubicBezTo>
                <a:cubicBezTo>
                  <a:pt x="40973" y="182880"/>
                  <a:pt x="0" y="141907"/>
                  <a:pt x="0" y="91440"/>
                </a:cubicBezTo>
                <a:cubicBezTo>
                  <a:pt x="0" y="40973"/>
                  <a:pt x="40973" y="0"/>
                  <a:pt x="91440" y="0"/>
                </a:cubicBezTo>
                <a:close/>
              </a:path>
            </a:pathLst>
          </a:custGeom>
          <a:solidFill>
            <a:srgbClr val="0084FF">
              <a:alpha val="40000"/>
            </a:srgbClr>
          </a:solidFill>
        </p:spPr>
      </p:sp>
      <p:sp>
        <p:nvSpPr>
          <p:cNvPr id="8" name="Text 6"/>
          <p:cNvSpPr/>
          <p:nvPr/>
        </p:nvSpPr>
        <p:spPr>
          <a:xfrm>
            <a:off x="6086961" y="1143296"/>
            <a:ext cx="972611" cy="731520"/>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432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9" name="Text 7"/>
          <p:cNvSpPr/>
          <p:nvPr/>
        </p:nvSpPr>
        <p:spPr>
          <a:xfrm>
            <a:off x="626569" y="1771850"/>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玻色-爱因斯坦凝聚简介</a:t>
            </a:r>
            <a:endParaRPr lang="en-US" sz="1440" dirty="0"/>
          </a:p>
        </p:txBody>
      </p:sp>
      <p:sp>
        <p:nvSpPr>
          <p:cNvPr id="10" name="Text 8"/>
          <p:cNvSpPr/>
          <p:nvPr/>
        </p:nvSpPr>
        <p:spPr>
          <a:xfrm>
            <a:off x="626569" y="2073602"/>
            <a:ext cx="2430470"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玻色-爱因斯坦凝聚是一种量子力学现象，当温度极低时，大量粒子会聚集到最低能量状态，形成一种新的物质形态，这一现象在网络科学中找到了类比。</a:t>
            </a:r>
            <a:endParaRPr lang="en-US" sz="1440" dirty="0"/>
          </a:p>
        </p:txBody>
      </p:sp>
      <p:sp>
        <p:nvSpPr>
          <p:cNvPr id="11" name="Text 9"/>
          <p:cNvSpPr/>
          <p:nvPr/>
        </p:nvSpPr>
        <p:spPr>
          <a:xfrm>
            <a:off x="3356765" y="1771850"/>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网络节点的能级系统</a:t>
            </a:r>
            <a:endParaRPr lang="en-US" sz="1440" dirty="0"/>
          </a:p>
        </p:txBody>
      </p:sp>
      <p:sp>
        <p:nvSpPr>
          <p:cNvPr id="12" name="Text 10"/>
          <p:cNvSpPr/>
          <p:nvPr/>
        </p:nvSpPr>
        <p:spPr>
          <a:xfrm>
            <a:off x="3356765" y="2073602"/>
            <a:ext cx="2430470"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在研究适应度模型时，科学家们发现可以将网络中的节点视为具有不同“能级”的系统，这些能级对应于节点的适应度，类似于粒子的能量状态。</a:t>
            </a:r>
            <a:endParaRPr lang="en-US" sz="1440" dirty="0"/>
          </a:p>
        </p:txBody>
      </p:sp>
      <p:sp>
        <p:nvSpPr>
          <p:cNvPr id="13" name="Text 11"/>
          <p:cNvSpPr/>
          <p:nvPr/>
        </p:nvSpPr>
        <p:spPr>
          <a:xfrm>
            <a:off x="6086961" y="1771850"/>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链接与粒子的类比</a:t>
            </a:r>
            <a:endParaRPr lang="en-US" sz="1440" dirty="0"/>
          </a:p>
        </p:txBody>
      </p:sp>
      <p:sp>
        <p:nvSpPr>
          <p:cNvPr id="14" name="Text 12"/>
          <p:cNvSpPr/>
          <p:nvPr/>
        </p:nvSpPr>
        <p:spPr>
          <a:xfrm>
            <a:off x="6086961" y="2073602"/>
            <a:ext cx="2430470"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网络中的链接可以类比为粒子，倾向于集中在适应度最高的节点上，这种类比帮助我们理解复杂网络中链接分布的动态过程和机制。</a:t>
            </a:r>
            <a:endParaRPr lang="en-US" sz="144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映射关系说明</a:t>
            </a:r>
            <a:endParaRPr lang="en-US" sz="1440" dirty="0"/>
          </a:p>
        </p:txBody>
      </p:sp>
      <p:sp>
        <p:nvSpPr>
          <p:cNvPr id="4" name="Text 1"/>
          <p:cNvSpPr/>
          <p:nvPr/>
        </p:nvSpPr>
        <p:spPr>
          <a:xfrm>
            <a:off x="786384" y="2446016"/>
            <a:ext cx="2487168"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适应度模型与玻色-爱因斯坦凝聚的映射</a:t>
            </a:r>
            <a:endParaRPr lang="en-US" sz="1440" dirty="0"/>
          </a:p>
        </p:txBody>
      </p:sp>
      <p:sp>
        <p:nvSpPr>
          <p:cNvPr id="5" name="Text 2"/>
          <p:cNvSpPr/>
          <p:nvPr/>
        </p:nvSpPr>
        <p:spPr>
          <a:xfrm>
            <a:off x="822960" y="3164896"/>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通过特定的数学变换，适应度模型可以映射到玻色气体的统计力学框架下，其中网络的拓扑结构可以通过类似玻色-爱因斯坦凝聚的方式来理解。</a:t>
            </a:r>
            <a:endParaRPr lang="en-US" sz="1440" dirty="0"/>
          </a:p>
        </p:txBody>
      </p:sp>
      <p:sp>
        <p:nvSpPr>
          <p:cNvPr id="7" name="Text 3"/>
          <p:cNvSpPr/>
          <p:nvPr/>
        </p:nvSpPr>
        <p:spPr>
          <a:xfrm>
            <a:off x="3443605" y="2446020"/>
            <a:ext cx="2372360" cy="722630"/>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节点能级与粒子行为的类比</a:t>
            </a:r>
            <a:endParaRPr lang="en-US" sz="1440" dirty="0"/>
          </a:p>
        </p:txBody>
      </p:sp>
      <p:sp>
        <p:nvSpPr>
          <p:cNvPr id="8" name="Text 4"/>
          <p:cNvSpPr/>
          <p:nvPr/>
        </p:nvSpPr>
        <p:spPr>
          <a:xfrm>
            <a:off x="3400933" y="3164896"/>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在研究适应度模型时，科学家们发现可以将网络中的节点视为具有不同“能级”的系统，并且这些能级对应于节点的适应度。这样，网络中的链接就像是粒子，倾向于集中在适应度最高的节点上。</a:t>
            </a:r>
            <a:endParaRPr lang="en-US" sz="1440" dirty="0"/>
          </a:p>
        </p:txBody>
      </p:sp>
      <p:sp>
        <p:nvSpPr>
          <p:cNvPr id="10" name="Text 5"/>
          <p:cNvSpPr/>
          <p:nvPr/>
        </p:nvSpPr>
        <p:spPr>
          <a:xfrm>
            <a:off x="5870448" y="2447488"/>
            <a:ext cx="2487168"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网络拓扑结构的玻色-爱因斯坦凝聚解释</a:t>
            </a:r>
            <a:endParaRPr lang="en-US" sz="1440" dirty="0"/>
          </a:p>
        </p:txBody>
      </p:sp>
      <p:sp>
        <p:nvSpPr>
          <p:cNvPr id="11" name="Text 6"/>
          <p:cNvSpPr/>
          <p:nvPr/>
        </p:nvSpPr>
        <p:spPr>
          <a:xfrm>
            <a:off x="5978525" y="3168908"/>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通过将适应度模型映射到玻色气体的统计力学框架下，我们可以更好地理解网络的拓扑结构，包括链接如何在网络中分布以及如何形成枢纽节点等现象。</a:t>
            </a:r>
            <a:endParaRPr lang="en-US" sz="1440" dirty="0"/>
          </a:p>
        </p:txBody>
      </p:sp>
      <p:pic>
        <p:nvPicPr>
          <p:cNvPr id="12" name="图片 11" descr="figure-6-7"/>
          <p:cNvPicPr>
            <a:picLocks noChangeAspect="1"/>
          </p:cNvPicPr>
          <p:nvPr/>
        </p:nvPicPr>
        <p:blipFill>
          <a:blip r:embed="rId2"/>
          <a:stretch>
            <a:fillRect/>
          </a:stretch>
        </p:blipFill>
        <p:spPr>
          <a:xfrm>
            <a:off x="989965" y="791210"/>
            <a:ext cx="1971040" cy="1715135"/>
          </a:xfrm>
          <a:prstGeom prst="rect">
            <a:avLst/>
          </a:prstGeom>
        </p:spPr>
      </p:pic>
      <p:pic>
        <p:nvPicPr>
          <p:cNvPr id="13" name="图片 12" descr="images (2)"/>
          <p:cNvPicPr>
            <a:picLocks noChangeAspect="1"/>
          </p:cNvPicPr>
          <p:nvPr/>
        </p:nvPicPr>
        <p:blipFill>
          <a:blip r:embed="rId3"/>
          <a:stretch>
            <a:fillRect/>
          </a:stretch>
        </p:blipFill>
        <p:spPr>
          <a:xfrm>
            <a:off x="3613150" y="934085"/>
            <a:ext cx="1918335" cy="1413510"/>
          </a:xfrm>
          <a:prstGeom prst="rect">
            <a:avLst/>
          </a:prstGeom>
        </p:spPr>
      </p:pic>
      <p:pic>
        <p:nvPicPr>
          <p:cNvPr id="14" name="图片 13" descr="Bose"/>
          <p:cNvPicPr>
            <a:picLocks noChangeAspect="1"/>
          </p:cNvPicPr>
          <p:nvPr/>
        </p:nvPicPr>
        <p:blipFill>
          <a:blip r:embed="rId4"/>
          <a:stretch>
            <a:fillRect/>
          </a:stretch>
        </p:blipFill>
        <p:spPr>
          <a:xfrm>
            <a:off x="6022340" y="854710"/>
            <a:ext cx="2122805" cy="159258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894968" y="1328367"/>
            <a:ext cx="563044" cy="563313"/>
          </a:xfrm>
          <a:custGeom>
            <a:avLst/>
            <a:gdLst/>
            <a:ahLst/>
            <a:cxnLst/>
            <a:rect l="l" t="t" r="r" b="b"/>
            <a:pathLst>
              <a:path w="563044" h="563313">
                <a:moveTo>
                  <a:pt x="70380" y="0"/>
                </a:moveTo>
                <a:moveTo>
                  <a:pt x="70380" y="0"/>
                </a:moveTo>
                <a:lnTo>
                  <a:pt x="492663" y="0"/>
                </a:lnTo>
                <a:quadBezTo>
                  <a:pt x="563044" y="0"/>
                  <a:pt x="563044" y="70380"/>
                </a:quadBezTo>
                <a:lnTo>
                  <a:pt x="563044" y="492932"/>
                </a:lnTo>
                <a:quadBezTo>
                  <a:pt x="563044" y="563313"/>
                  <a:pt x="492663" y="563313"/>
                </a:quadBezTo>
                <a:lnTo>
                  <a:pt x="70380" y="563313"/>
                </a:lnTo>
                <a:quadBezTo>
                  <a:pt x="0" y="563313"/>
                  <a:pt x="0" y="492932"/>
                </a:quadBezTo>
                <a:lnTo>
                  <a:pt x="0" y="70380"/>
                </a:lnTo>
                <a:quadBezTo>
                  <a:pt x="0" y="0"/>
                  <a:pt x="70380" y="0"/>
                </a:quadBezTo>
                <a:close/>
              </a:path>
            </a:pathLst>
          </a:custGeom>
          <a:solidFill>
            <a:srgbClr val="261348"/>
          </a:solidFill>
        </p:spPr>
      </p:sp>
      <p:sp>
        <p:nvSpPr>
          <p:cNvPr id="3" name="Text 1"/>
          <p:cNvSpPr/>
          <p:nvPr/>
        </p:nvSpPr>
        <p:spPr>
          <a:xfrm>
            <a:off x="725676" y="1352184"/>
            <a:ext cx="883340" cy="512064"/>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259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1440" dirty="0"/>
          </a:p>
        </p:txBody>
      </p:sp>
      <p:sp>
        <p:nvSpPr>
          <p:cNvPr id="4" name="Text 2"/>
          <p:cNvSpPr/>
          <p:nvPr/>
        </p:nvSpPr>
        <p:spPr>
          <a:xfrm>
            <a:off x="894968" y="2008437"/>
            <a:ext cx="6918211" cy="73152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88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“适者愈富”与“胜者通吃”</a:t>
            </a:r>
            <a:endParaRPr lang="en-US" sz="144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适者愈富现象</a:t>
            </a:r>
            <a:endParaRPr lang="en-US" sz="1440" dirty="0"/>
          </a:p>
        </p:txBody>
      </p:sp>
      <p:sp>
        <p:nvSpPr>
          <p:cNvPr id="3" name="Shape 1"/>
          <p:cNvSpPr/>
          <p:nvPr/>
        </p:nvSpPr>
        <p:spPr>
          <a:xfrm rot="2700000">
            <a:off x="844660" y="2788678"/>
            <a:ext cx="566928" cy="566928"/>
          </a:xfrm>
          <a:custGeom>
            <a:avLst/>
            <a:gdLst/>
            <a:ahLst/>
            <a:cxnLst/>
            <a:rect l="l" t="t" r="r" b="b"/>
            <a:pathLst>
              <a:path w="566928" h="566928">
                <a:moveTo>
                  <a:pt x="0" y="0"/>
                </a:moveTo>
                <a:moveTo>
                  <a:pt x="0" y="0"/>
                </a:moveTo>
                <a:lnTo>
                  <a:pt x="566928" y="0"/>
                </a:lnTo>
                <a:lnTo>
                  <a:pt x="566928" y="566928"/>
                </a:lnTo>
                <a:lnTo>
                  <a:pt x="0" y="566928"/>
                </a:lnTo>
                <a:close/>
              </a:path>
            </a:pathLst>
          </a:custGeom>
          <a:solidFill>
            <a:srgbClr val="5196FF">
              <a:alpha val="50000"/>
            </a:srgbClr>
          </a:solidFill>
        </p:spPr>
      </p:sp>
      <p:sp>
        <p:nvSpPr>
          <p:cNvPr id="4" name="Shape 2"/>
          <p:cNvSpPr/>
          <p:nvPr/>
        </p:nvSpPr>
        <p:spPr>
          <a:xfrm rot="2700000">
            <a:off x="844660" y="1753483"/>
            <a:ext cx="566928" cy="566928"/>
          </a:xfrm>
          <a:custGeom>
            <a:avLst/>
            <a:gdLst/>
            <a:ahLst/>
            <a:cxnLst/>
            <a:rect l="l" t="t" r="r" b="b"/>
            <a:pathLst>
              <a:path w="566928" h="566928">
                <a:moveTo>
                  <a:pt x="0" y="0"/>
                </a:moveTo>
                <a:moveTo>
                  <a:pt x="0" y="0"/>
                </a:moveTo>
                <a:lnTo>
                  <a:pt x="566928" y="0"/>
                </a:lnTo>
                <a:lnTo>
                  <a:pt x="566928" y="566928"/>
                </a:lnTo>
                <a:lnTo>
                  <a:pt x="0" y="566928"/>
                </a:lnTo>
                <a:close/>
              </a:path>
            </a:pathLst>
          </a:custGeom>
          <a:solidFill>
            <a:srgbClr val="5196FF">
              <a:alpha val="50000"/>
            </a:srgbClr>
          </a:solidFill>
        </p:spPr>
      </p:sp>
      <p:sp>
        <p:nvSpPr>
          <p:cNvPr id="5" name="Shape 3"/>
          <p:cNvSpPr/>
          <p:nvPr/>
        </p:nvSpPr>
        <p:spPr>
          <a:xfrm rot="2700000">
            <a:off x="844660" y="2290075"/>
            <a:ext cx="566928" cy="566928"/>
          </a:xfrm>
          <a:custGeom>
            <a:avLst/>
            <a:gdLst/>
            <a:ahLst/>
            <a:cxnLst/>
            <a:rect l="l" t="t" r="r" b="b"/>
            <a:pathLst>
              <a:path w="566928" h="566928">
                <a:moveTo>
                  <a:pt x="0" y="0"/>
                </a:moveTo>
                <a:moveTo>
                  <a:pt x="0" y="0"/>
                </a:moveTo>
                <a:lnTo>
                  <a:pt x="566928" y="0"/>
                </a:lnTo>
                <a:lnTo>
                  <a:pt x="566928" y="566928"/>
                </a:lnTo>
                <a:lnTo>
                  <a:pt x="0" y="566928"/>
                </a:lnTo>
                <a:close/>
              </a:path>
            </a:pathLst>
          </a:custGeom>
          <a:solidFill>
            <a:srgbClr val="0084FF"/>
          </a:solidFill>
        </p:spPr>
      </p:sp>
      <p:sp>
        <p:nvSpPr>
          <p:cNvPr id="6" name="Shape 4"/>
          <p:cNvSpPr/>
          <p:nvPr/>
        </p:nvSpPr>
        <p:spPr>
          <a:xfrm rot="2700000">
            <a:off x="844660" y="3319915"/>
            <a:ext cx="566928" cy="566928"/>
          </a:xfrm>
          <a:custGeom>
            <a:avLst/>
            <a:gdLst/>
            <a:ahLst/>
            <a:cxnLst/>
            <a:rect l="l" t="t" r="r" b="b"/>
            <a:pathLst>
              <a:path w="566928" h="566928">
                <a:moveTo>
                  <a:pt x="0" y="0"/>
                </a:moveTo>
                <a:moveTo>
                  <a:pt x="0" y="0"/>
                </a:moveTo>
                <a:lnTo>
                  <a:pt x="566928" y="0"/>
                </a:lnTo>
                <a:lnTo>
                  <a:pt x="566928" y="566928"/>
                </a:lnTo>
                <a:lnTo>
                  <a:pt x="0" y="566928"/>
                </a:lnTo>
                <a:close/>
              </a:path>
            </a:pathLst>
          </a:custGeom>
          <a:solidFill>
            <a:srgbClr val="0084FF"/>
          </a:solidFill>
        </p:spPr>
      </p:sp>
      <p:sp>
        <p:nvSpPr>
          <p:cNvPr id="7" name="Shape 5"/>
          <p:cNvSpPr/>
          <p:nvPr/>
        </p:nvSpPr>
        <p:spPr>
          <a:xfrm rot="2700000">
            <a:off x="844660" y="1216795"/>
            <a:ext cx="566928" cy="566928"/>
          </a:xfrm>
          <a:custGeom>
            <a:avLst/>
            <a:gdLst/>
            <a:ahLst/>
            <a:cxnLst/>
            <a:rect l="l" t="t" r="r" b="b"/>
            <a:pathLst>
              <a:path w="566928" h="566928">
                <a:moveTo>
                  <a:pt x="0" y="0"/>
                </a:moveTo>
                <a:moveTo>
                  <a:pt x="0" y="0"/>
                </a:moveTo>
                <a:lnTo>
                  <a:pt x="566928" y="0"/>
                </a:lnTo>
                <a:lnTo>
                  <a:pt x="566928" y="566928"/>
                </a:lnTo>
                <a:lnTo>
                  <a:pt x="0" y="566928"/>
                </a:lnTo>
                <a:close/>
              </a:path>
            </a:pathLst>
          </a:custGeom>
          <a:solidFill>
            <a:srgbClr val="0084FF"/>
          </a:solidFill>
        </p:spPr>
      </p:sp>
      <p:sp>
        <p:nvSpPr>
          <p:cNvPr id="8" name="Text 6"/>
          <p:cNvSpPr/>
          <p:nvPr/>
        </p:nvSpPr>
        <p:spPr>
          <a:xfrm>
            <a:off x="786369" y="2290075"/>
            <a:ext cx="683510" cy="566928"/>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201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9" name="Text 7"/>
          <p:cNvSpPr/>
          <p:nvPr/>
        </p:nvSpPr>
        <p:spPr>
          <a:xfrm>
            <a:off x="786369" y="3319915"/>
            <a:ext cx="683510" cy="566928"/>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201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10" name="Text 8"/>
          <p:cNvSpPr/>
          <p:nvPr/>
        </p:nvSpPr>
        <p:spPr>
          <a:xfrm>
            <a:off x="786369" y="1216795"/>
            <a:ext cx="683510" cy="566928"/>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2015"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11" name="Shape 9"/>
          <p:cNvSpPr/>
          <p:nvPr/>
        </p:nvSpPr>
        <p:spPr>
          <a:xfrm>
            <a:off x="1377951" y="1108896"/>
            <a:ext cx="7030578" cy="822960"/>
          </a:xfrm>
          <a:custGeom>
            <a:avLst/>
            <a:gdLst/>
            <a:ahLst/>
            <a:cxnLst/>
            <a:rect l="l" t="t" r="r" b="b"/>
            <a:pathLst>
              <a:path w="7030578" h="822960">
                <a:moveTo>
                  <a:pt x="102870" y="0"/>
                </a:moveTo>
                <a:moveTo>
                  <a:pt x="102870" y="0"/>
                </a:moveTo>
                <a:lnTo>
                  <a:pt x="6927708" y="0"/>
                </a:lnTo>
                <a:quadBezTo>
                  <a:pt x="7030578" y="0"/>
                  <a:pt x="7030578" y="102870"/>
                </a:quadBezTo>
                <a:lnTo>
                  <a:pt x="7030578" y="720090"/>
                </a:lnTo>
                <a:quadBezTo>
                  <a:pt x="7030578" y="822960"/>
                  <a:pt x="6927708" y="822960"/>
                </a:quadBezTo>
                <a:lnTo>
                  <a:pt x="102870" y="822960"/>
                </a:lnTo>
                <a:quadBezTo>
                  <a:pt x="0" y="822960"/>
                  <a:pt x="0" y="720090"/>
                </a:quadBezTo>
                <a:lnTo>
                  <a:pt x="0" y="102870"/>
                </a:lnTo>
                <a:quadBezTo>
                  <a:pt x="0" y="0"/>
                  <a:pt x="102870" y="0"/>
                </a:quadBezTo>
                <a:close/>
              </a:path>
            </a:pathLst>
          </a:custGeom>
          <a:solidFill>
            <a:srgbClr val="000000">
              <a:alpha val="0"/>
            </a:srgbClr>
          </a:solidFill>
          <a:ln w="19050">
            <a:solidFill>
              <a:srgbClr val="261348"/>
            </a:solidFill>
            <a:prstDash val="solid"/>
          </a:ln>
        </p:spPr>
      </p:sp>
      <p:sp>
        <p:nvSpPr>
          <p:cNvPr id="12" name="Text 10"/>
          <p:cNvSpPr/>
          <p:nvPr/>
        </p:nvSpPr>
        <p:spPr>
          <a:xfrm>
            <a:off x="1529002" y="1296348"/>
            <a:ext cx="2377440" cy="44805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适应度与链接增长</a:t>
            </a:r>
            <a:endParaRPr lang="en-US" sz="1440" dirty="0"/>
          </a:p>
        </p:txBody>
      </p:sp>
      <p:sp>
        <p:nvSpPr>
          <p:cNvPr id="13" name="Text 11"/>
          <p:cNvSpPr/>
          <p:nvPr/>
        </p:nvSpPr>
        <p:spPr>
          <a:xfrm>
            <a:off x="3906614" y="1099752"/>
            <a:ext cx="4501915" cy="841248"/>
          </a:xfrm>
          <a:prstGeom prst="rect">
            <a:avLst/>
          </a:prstGeom>
          <a:noFill/>
        </p:spPr>
        <p:txBody>
          <a:bodyPr wrap="square" lIns="95250" tIns="95250" rIns="95250" bIns="95250" rtlCol="0" anchor="t">
            <a:spAutoFit/>
          </a:bodyPr>
          <a:lstStyle/>
          <a:p>
            <a:pPr marL="0" indent="0">
              <a:lnSpc>
                <a:spcPct val="100000"/>
              </a:lnSpc>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在适者愈富现象中，节点的适应度成为决定其链接增长速度的关键因素。高适应度的节点能够更快地积累链接，即使它们加入网络的时间较晚。</a:t>
            </a:r>
            <a:endParaRPr lang="en-US" sz="1440" dirty="0"/>
          </a:p>
        </p:txBody>
      </p:sp>
      <p:sp>
        <p:nvSpPr>
          <p:cNvPr id="14" name="Shape 12"/>
          <p:cNvSpPr/>
          <p:nvPr/>
        </p:nvSpPr>
        <p:spPr>
          <a:xfrm>
            <a:off x="1377951" y="2181487"/>
            <a:ext cx="7038804" cy="822960"/>
          </a:xfrm>
          <a:custGeom>
            <a:avLst/>
            <a:gdLst/>
            <a:ahLst/>
            <a:cxnLst/>
            <a:rect l="l" t="t" r="r" b="b"/>
            <a:pathLst>
              <a:path w="7038804" h="822960">
                <a:moveTo>
                  <a:pt x="102870" y="0"/>
                </a:moveTo>
                <a:moveTo>
                  <a:pt x="102870" y="0"/>
                </a:moveTo>
                <a:lnTo>
                  <a:pt x="6935934" y="0"/>
                </a:lnTo>
                <a:quadBezTo>
                  <a:pt x="7038804" y="0"/>
                  <a:pt x="7038804" y="102870"/>
                </a:quadBezTo>
                <a:lnTo>
                  <a:pt x="7038804" y="720090"/>
                </a:lnTo>
                <a:quadBezTo>
                  <a:pt x="7038804" y="822960"/>
                  <a:pt x="6935934" y="822960"/>
                </a:quadBezTo>
                <a:lnTo>
                  <a:pt x="102870" y="822960"/>
                </a:lnTo>
                <a:quadBezTo>
                  <a:pt x="0" y="822960"/>
                  <a:pt x="0" y="720090"/>
                </a:quadBezTo>
                <a:lnTo>
                  <a:pt x="0" y="102870"/>
                </a:lnTo>
                <a:quadBezTo>
                  <a:pt x="0" y="0"/>
                  <a:pt x="102870" y="0"/>
                </a:quadBezTo>
                <a:close/>
              </a:path>
            </a:pathLst>
          </a:custGeom>
          <a:solidFill>
            <a:srgbClr val="000000">
              <a:alpha val="0"/>
            </a:srgbClr>
          </a:solidFill>
          <a:ln w="19050">
            <a:solidFill>
              <a:srgbClr val="261348"/>
            </a:solidFill>
            <a:prstDash val="solid"/>
          </a:ln>
        </p:spPr>
      </p:sp>
      <p:sp>
        <p:nvSpPr>
          <p:cNvPr id="15" name="Shape 13"/>
          <p:cNvSpPr/>
          <p:nvPr/>
        </p:nvSpPr>
        <p:spPr>
          <a:xfrm>
            <a:off x="1377951" y="3212016"/>
            <a:ext cx="7030578" cy="822960"/>
          </a:xfrm>
          <a:custGeom>
            <a:avLst/>
            <a:gdLst/>
            <a:ahLst/>
            <a:cxnLst/>
            <a:rect l="l" t="t" r="r" b="b"/>
            <a:pathLst>
              <a:path w="7030578" h="822960">
                <a:moveTo>
                  <a:pt x="102870" y="0"/>
                </a:moveTo>
                <a:moveTo>
                  <a:pt x="102870" y="0"/>
                </a:moveTo>
                <a:lnTo>
                  <a:pt x="6927708" y="0"/>
                </a:lnTo>
                <a:quadBezTo>
                  <a:pt x="7030578" y="0"/>
                  <a:pt x="7030578" y="102870"/>
                </a:quadBezTo>
                <a:lnTo>
                  <a:pt x="7030578" y="720090"/>
                </a:lnTo>
                <a:quadBezTo>
                  <a:pt x="7030578" y="822960"/>
                  <a:pt x="6927708" y="822960"/>
                </a:quadBezTo>
                <a:lnTo>
                  <a:pt x="102870" y="822960"/>
                </a:lnTo>
                <a:quadBezTo>
                  <a:pt x="0" y="822960"/>
                  <a:pt x="0" y="720090"/>
                </a:quadBezTo>
                <a:lnTo>
                  <a:pt x="0" y="102870"/>
                </a:lnTo>
                <a:quadBezTo>
                  <a:pt x="0" y="0"/>
                  <a:pt x="102870" y="0"/>
                </a:quadBezTo>
                <a:close/>
              </a:path>
            </a:pathLst>
          </a:custGeom>
          <a:solidFill>
            <a:srgbClr val="000000">
              <a:alpha val="0"/>
            </a:srgbClr>
          </a:solidFill>
          <a:ln w="19050">
            <a:solidFill>
              <a:srgbClr val="261348"/>
            </a:solidFill>
            <a:prstDash val="solid"/>
          </a:ln>
        </p:spPr>
      </p:sp>
      <p:sp>
        <p:nvSpPr>
          <p:cNvPr id="16" name="Text 14"/>
          <p:cNvSpPr/>
          <p:nvPr/>
        </p:nvSpPr>
        <p:spPr>
          <a:xfrm>
            <a:off x="1529002" y="2368939"/>
            <a:ext cx="2377440" cy="44805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动态指数β的作用</a:t>
            </a:r>
            <a:endParaRPr lang="en-US" sz="1440" dirty="0"/>
          </a:p>
        </p:txBody>
      </p:sp>
      <p:sp>
        <p:nvSpPr>
          <p:cNvPr id="17" name="Text 15"/>
          <p:cNvSpPr/>
          <p:nvPr/>
        </p:nvSpPr>
        <p:spPr>
          <a:xfrm>
            <a:off x="3906614" y="2172343"/>
            <a:ext cx="4501915" cy="841248"/>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每个节点的链接增长速度由一个称为动态指数β的参数决定，该参数与节点的适应度成正比。这意味着适应度更高的节点将比适应度较低的节点以更快的速度增加链接。</a:t>
            </a:r>
            <a:endParaRPr lang="en-US" sz="1440" dirty="0"/>
          </a:p>
        </p:txBody>
      </p:sp>
      <p:sp>
        <p:nvSpPr>
          <p:cNvPr id="18" name="Text 16"/>
          <p:cNvSpPr/>
          <p:nvPr/>
        </p:nvSpPr>
        <p:spPr>
          <a:xfrm>
            <a:off x="1529174" y="3399468"/>
            <a:ext cx="2377440" cy="44805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幂律分布的形成</a:t>
            </a:r>
            <a:endParaRPr lang="en-US" sz="1440" dirty="0"/>
          </a:p>
        </p:txBody>
      </p:sp>
      <p:sp>
        <p:nvSpPr>
          <p:cNvPr id="19" name="Text 17"/>
          <p:cNvSpPr/>
          <p:nvPr/>
        </p:nvSpPr>
        <p:spPr>
          <a:xfrm>
            <a:off x="3908443" y="3202872"/>
            <a:ext cx="4500086" cy="841248"/>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在适者愈富的网络中，尽管存在激烈的链接竞争，但整体上仍然保持着无尺度拓扑特性。适应度最高的节点成为最大的枢纽节点，但后面紧跟着几个较小的枢纽节点，整体呈现出幂律分布。</a:t>
            </a:r>
            <a:endParaRPr lang="en-US" sz="144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胜者通吃案例</a:t>
            </a:r>
            <a:endParaRPr lang="en-US" sz="1440" dirty="0"/>
          </a:p>
        </p:txBody>
      </p:sp>
      <p:sp>
        <p:nvSpPr>
          <p:cNvPr id="3" name="Shape 1"/>
          <p:cNvSpPr/>
          <p:nvPr/>
        </p:nvSpPr>
        <p:spPr>
          <a:xfrm>
            <a:off x="695478"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0084FF">
              <a:alpha val="10000"/>
            </a:srgbClr>
          </a:solidFill>
        </p:spPr>
      </p:sp>
      <p:sp>
        <p:nvSpPr>
          <p:cNvPr id="4" name="Text 2"/>
          <p:cNvSpPr/>
          <p:nvPr/>
        </p:nvSpPr>
        <p:spPr>
          <a:xfrm>
            <a:off x="768630" y="1164778"/>
            <a:ext cx="1362233"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5" name="Text 3"/>
          <p:cNvSpPr/>
          <p:nvPr/>
        </p:nvSpPr>
        <p:spPr>
          <a:xfrm>
            <a:off x="695478"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微软Windows操作系统市场统治</a:t>
            </a:r>
            <a:endParaRPr lang="en-US" sz="1440" dirty="0"/>
          </a:p>
        </p:txBody>
      </p:sp>
      <p:sp>
        <p:nvSpPr>
          <p:cNvPr id="6" name="Text 4"/>
          <p:cNvSpPr/>
          <p:nvPr/>
        </p:nvSpPr>
        <p:spPr>
          <a:xfrm>
            <a:off x="695478"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微软的Windows操作系统通过其广泛的兼容性和用户友好性，成功占据了全球个人电脑操作系统市场的主导地位，形成了典型的“胜者通吃”局面。</a:t>
            </a:r>
            <a:endParaRPr lang="en-US" sz="1440" dirty="0"/>
          </a:p>
        </p:txBody>
      </p:sp>
      <p:sp>
        <p:nvSpPr>
          <p:cNvPr id="7" name="Shape 5"/>
          <p:cNvSpPr/>
          <p:nvPr/>
        </p:nvSpPr>
        <p:spPr>
          <a:xfrm>
            <a:off x="3313949"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5196FF">
              <a:alpha val="10000"/>
            </a:srgbClr>
          </a:solidFill>
        </p:spPr>
      </p:sp>
      <p:sp>
        <p:nvSpPr>
          <p:cNvPr id="8" name="Text 6"/>
          <p:cNvSpPr/>
          <p:nvPr/>
        </p:nvSpPr>
        <p:spPr>
          <a:xfrm>
            <a:off x="3396245" y="1164778"/>
            <a:ext cx="1104990"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9" name="Text 7"/>
          <p:cNvSpPr/>
          <p:nvPr/>
        </p:nvSpPr>
        <p:spPr>
          <a:xfrm>
            <a:off x="3313949"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谷歌搜索引擎市场领先</a:t>
            </a:r>
            <a:endParaRPr lang="en-US" sz="1440" dirty="0"/>
          </a:p>
        </p:txBody>
      </p:sp>
      <p:sp>
        <p:nvSpPr>
          <p:cNvPr id="10" name="Text 8"/>
          <p:cNvSpPr/>
          <p:nvPr/>
        </p:nvSpPr>
        <p:spPr>
          <a:xfrm>
            <a:off x="3313949"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谷歌凭借其高效的搜索算法和持续的技术创新，在搜索引擎市场中遥遥领先，几乎垄断了全球网络搜索服务，体现了“胜者通吃”的市场格局。</a:t>
            </a:r>
            <a:endParaRPr lang="en-US" sz="1440" dirty="0"/>
          </a:p>
        </p:txBody>
      </p:sp>
      <p:sp>
        <p:nvSpPr>
          <p:cNvPr id="11" name="Shape 9"/>
          <p:cNvSpPr/>
          <p:nvPr/>
        </p:nvSpPr>
        <p:spPr>
          <a:xfrm>
            <a:off x="5932420"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0084FF">
              <a:alpha val="10000"/>
            </a:srgbClr>
          </a:solidFill>
        </p:spPr>
      </p:sp>
      <p:sp>
        <p:nvSpPr>
          <p:cNvPr id="12" name="Text 10"/>
          <p:cNvSpPr/>
          <p:nvPr/>
        </p:nvSpPr>
        <p:spPr>
          <a:xfrm>
            <a:off x="6005572" y="1164778"/>
            <a:ext cx="1333989"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13" name="Text 11"/>
          <p:cNvSpPr/>
          <p:nvPr/>
        </p:nvSpPr>
        <p:spPr>
          <a:xfrm>
            <a:off x="5932420"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亚马逊电子商务巨头地位</a:t>
            </a:r>
            <a:endParaRPr lang="en-US" sz="1440" dirty="0"/>
          </a:p>
        </p:txBody>
      </p:sp>
      <p:sp>
        <p:nvSpPr>
          <p:cNvPr id="14" name="Text 12"/>
          <p:cNvSpPr/>
          <p:nvPr/>
        </p:nvSpPr>
        <p:spPr>
          <a:xfrm>
            <a:off x="5932420"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亚马逊通过不断优化用户体验和扩大商品种类，成为全球最大的电子商务平台，其在零售电商领域的领先地位是“胜者通吃”现象的又一例证。</a:t>
            </a:r>
            <a:endParaRPr lang="en-US" sz="144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894968" y="1328367"/>
            <a:ext cx="563044" cy="563313"/>
          </a:xfrm>
          <a:custGeom>
            <a:avLst/>
            <a:gdLst/>
            <a:ahLst/>
            <a:cxnLst/>
            <a:rect l="l" t="t" r="r" b="b"/>
            <a:pathLst>
              <a:path w="563044" h="563313">
                <a:moveTo>
                  <a:pt x="70380" y="0"/>
                </a:moveTo>
                <a:moveTo>
                  <a:pt x="70380" y="0"/>
                </a:moveTo>
                <a:lnTo>
                  <a:pt x="492663" y="0"/>
                </a:lnTo>
                <a:quadBezTo>
                  <a:pt x="563044" y="0"/>
                  <a:pt x="563044" y="70380"/>
                </a:quadBezTo>
                <a:lnTo>
                  <a:pt x="563044" y="492932"/>
                </a:lnTo>
                <a:quadBezTo>
                  <a:pt x="563044" y="563313"/>
                  <a:pt x="492663" y="563313"/>
                </a:quadBezTo>
                <a:lnTo>
                  <a:pt x="70380" y="563313"/>
                </a:lnTo>
                <a:quadBezTo>
                  <a:pt x="0" y="563313"/>
                  <a:pt x="0" y="492932"/>
                </a:quadBezTo>
                <a:lnTo>
                  <a:pt x="0" y="70380"/>
                </a:lnTo>
                <a:quadBezTo>
                  <a:pt x="0" y="0"/>
                  <a:pt x="70380" y="0"/>
                </a:quadBezTo>
                <a:close/>
              </a:path>
            </a:pathLst>
          </a:custGeom>
          <a:solidFill>
            <a:srgbClr val="261348"/>
          </a:solidFill>
        </p:spPr>
      </p:sp>
      <p:sp>
        <p:nvSpPr>
          <p:cNvPr id="3" name="Text 1"/>
          <p:cNvSpPr/>
          <p:nvPr/>
        </p:nvSpPr>
        <p:spPr>
          <a:xfrm>
            <a:off x="725676" y="1352184"/>
            <a:ext cx="883340" cy="512064"/>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259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05</a:t>
            </a:r>
            <a:endParaRPr lang="en-US" sz="1440" dirty="0"/>
          </a:p>
        </p:txBody>
      </p:sp>
      <p:sp>
        <p:nvSpPr>
          <p:cNvPr id="4" name="Text 2"/>
          <p:cNvSpPr/>
          <p:nvPr/>
        </p:nvSpPr>
        <p:spPr>
          <a:xfrm>
            <a:off x="894968" y="2008437"/>
            <a:ext cx="6918211" cy="73152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88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结论：网络的竞争本质</a:t>
            </a:r>
            <a:endParaRPr lang="en-US" sz="144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网络动态系统特性</a:t>
            </a:r>
            <a:endParaRPr lang="en-US" sz="1440" dirty="0"/>
          </a:p>
        </p:txBody>
      </p:sp>
      <p:sp>
        <p:nvSpPr>
          <p:cNvPr id="3" name="Shape 1"/>
          <p:cNvSpPr/>
          <p:nvPr/>
        </p:nvSpPr>
        <p:spPr>
          <a:xfrm>
            <a:off x="695478"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0084FF">
              <a:alpha val="10000"/>
            </a:srgbClr>
          </a:solidFill>
        </p:spPr>
      </p:sp>
      <p:sp>
        <p:nvSpPr>
          <p:cNvPr id="4" name="Text 2"/>
          <p:cNvSpPr/>
          <p:nvPr/>
        </p:nvSpPr>
        <p:spPr>
          <a:xfrm>
            <a:off x="768630" y="1164778"/>
            <a:ext cx="1362233"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5" name="Text 3"/>
          <p:cNvSpPr/>
          <p:nvPr/>
        </p:nvSpPr>
        <p:spPr>
          <a:xfrm>
            <a:off x="695478"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网络的演变与适应度</a:t>
            </a:r>
            <a:endParaRPr lang="en-US" sz="1440" dirty="0"/>
          </a:p>
        </p:txBody>
      </p:sp>
      <p:sp>
        <p:nvSpPr>
          <p:cNvPr id="6" name="Text 4"/>
          <p:cNvSpPr/>
          <p:nvPr/>
        </p:nvSpPr>
        <p:spPr>
          <a:xfrm>
            <a:off x="695478"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网络不是静态不变的，而是随着时间不断演变，新的节点和链接持续加入。引入适应度概念丰富了我们对复杂网络的理解，允许后来者也有可能成为网络中的关键角色。</a:t>
            </a:r>
            <a:endParaRPr lang="en-US" sz="1440" dirty="0"/>
          </a:p>
        </p:txBody>
      </p:sp>
      <p:sp>
        <p:nvSpPr>
          <p:cNvPr id="7" name="Shape 5"/>
          <p:cNvSpPr/>
          <p:nvPr/>
        </p:nvSpPr>
        <p:spPr>
          <a:xfrm>
            <a:off x="3313949"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5196FF">
              <a:alpha val="10000"/>
            </a:srgbClr>
          </a:solidFill>
        </p:spPr>
      </p:sp>
      <p:sp>
        <p:nvSpPr>
          <p:cNvPr id="8" name="Text 6"/>
          <p:cNvSpPr/>
          <p:nvPr/>
        </p:nvSpPr>
        <p:spPr>
          <a:xfrm>
            <a:off x="3396245" y="1164778"/>
            <a:ext cx="1104990"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9" name="Text 7"/>
          <p:cNvSpPr/>
          <p:nvPr/>
        </p:nvSpPr>
        <p:spPr>
          <a:xfrm>
            <a:off x="3313949"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动态指数β的作用</a:t>
            </a:r>
            <a:endParaRPr lang="en-US" sz="1440" dirty="0"/>
          </a:p>
        </p:txBody>
      </p:sp>
      <p:sp>
        <p:nvSpPr>
          <p:cNvPr id="10" name="Text 8"/>
          <p:cNvSpPr/>
          <p:nvPr/>
        </p:nvSpPr>
        <p:spPr>
          <a:xfrm>
            <a:off x="3313949"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每个节点的链接增长速度由一个称为动态指数β的参数决定，该参数与节点的适应度成正比。这意味着适应度更高的节点将比适应度较低的节点以更快的速度增加链接。</a:t>
            </a:r>
            <a:endParaRPr lang="en-US" sz="1440" dirty="0"/>
          </a:p>
        </p:txBody>
      </p:sp>
      <p:sp>
        <p:nvSpPr>
          <p:cNvPr id="11" name="Shape 9"/>
          <p:cNvSpPr/>
          <p:nvPr/>
        </p:nvSpPr>
        <p:spPr>
          <a:xfrm>
            <a:off x="5932420" y="1030470"/>
            <a:ext cx="2516103" cy="3082559"/>
          </a:xfrm>
          <a:custGeom>
            <a:avLst/>
            <a:gdLst/>
            <a:ahLst/>
            <a:cxnLst/>
            <a:rect l="l" t="t" r="r" b="b"/>
            <a:pathLst>
              <a:path w="2516103" h="3082559">
                <a:moveTo>
                  <a:pt x="314513" y="0"/>
                </a:moveTo>
                <a:moveTo>
                  <a:pt x="314513" y="0"/>
                </a:moveTo>
                <a:lnTo>
                  <a:pt x="2516103" y="0"/>
                </a:lnTo>
                <a:lnTo>
                  <a:pt x="2516103" y="2760083"/>
                </a:lnTo>
                <a:quadBezTo>
                  <a:pt x="2516103" y="3082559"/>
                  <a:pt x="2201590" y="3082559"/>
                </a:quadBezTo>
                <a:lnTo>
                  <a:pt x="0" y="3082559"/>
                </a:lnTo>
                <a:lnTo>
                  <a:pt x="0" y="322476"/>
                </a:lnTo>
                <a:quadBezTo>
                  <a:pt x="0" y="0"/>
                  <a:pt x="314513" y="0"/>
                </a:quadBezTo>
                <a:close/>
              </a:path>
            </a:pathLst>
          </a:custGeom>
          <a:solidFill>
            <a:srgbClr val="0084FF">
              <a:alpha val="10000"/>
            </a:srgbClr>
          </a:solidFill>
        </p:spPr>
      </p:sp>
      <p:sp>
        <p:nvSpPr>
          <p:cNvPr id="12" name="Text 10"/>
          <p:cNvSpPr/>
          <p:nvPr/>
        </p:nvSpPr>
        <p:spPr>
          <a:xfrm>
            <a:off x="6005572" y="1164778"/>
            <a:ext cx="1333989" cy="704088"/>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73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13" name="Text 11"/>
          <p:cNvSpPr/>
          <p:nvPr/>
        </p:nvSpPr>
        <p:spPr>
          <a:xfrm>
            <a:off x="5932420" y="1672786"/>
            <a:ext cx="2377440"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“适者愈富”现象</a:t>
            </a:r>
            <a:endParaRPr lang="en-US" sz="1440" dirty="0"/>
          </a:p>
        </p:txBody>
      </p:sp>
      <p:sp>
        <p:nvSpPr>
          <p:cNvPr id="14" name="Text 12"/>
          <p:cNvSpPr/>
          <p:nvPr/>
        </p:nvSpPr>
        <p:spPr>
          <a:xfrm>
            <a:off x="5932420" y="2184850"/>
            <a:ext cx="2516103" cy="1554480"/>
          </a:xfrm>
          <a:prstGeom prst="rect">
            <a:avLst/>
          </a:prstGeom>
          <a:noFill/>
        </p:spPr>
        <p:txBody>
          <a:bodyPr wrap="square" lIns="95250" tIns="95250" rIns="95250" bIns="95250" rtlCol="0" anchor="t">
            <a:spAutoFit/>
          </a:bodyPr>
          <a:lstStyle/>
          <a:p>
            <a:pPr marL="0" indent="0" algn="just">
              <a:lnSpc>
                <a:spcPct val="108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在“适者愈富”类型的网络中，虽然存在激烈的链接竞争，但仍然保持着无尺度拓扑特性。适应度最高的节点成为最大的枢纽节点，但后面紧跟着几个较小的枢纽节点，整体呈现出幂律分布。</a:t>
            </a:r>
            <a:endParaRPr lang="en-US" sz="144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75449" y="576488"/>
            <a:ext cx="4313208" cy="1088136"/>
          </a:xfrm>
          <a:prstGeom prst="rect">
            <a:avLst/>
          </a:prstGeom>
          <a:noFill/>
        </p:spPr>
        <p:txBody>
          <a:bodyPr wrap="square" lIns="95250" tIns="95250" rIns="95250" bIns="95250" rtlCol="0" anchor="ctr">
            <a:spAutoFit/>
          </a:bodyPr>
          <a:lstStyle/>
          <a:p>
            <a:pPr marL="0" indent="0" algn="ctr">
              <a:lnSpc>
                <a:spcPct val="113000"/>
              </a:lnSpc>
              <a:spcBef>
                <a:spcPts val="375"/>
              </a:spcBef>
              <a:buNone/>
            </a:pPr>
            <a:r>
              <a:rPr lang="en-US" sz="4750" b="1" dirty="0">
                <a:solidFill>
                  <a:srgbClr val="261348">
                    <a:alpha val="10000"/>
                  </a:srgbClr>
                </a:solidFill>
                <a:latin typeface="微软雅黑" panose="020B0503020204020204" pitchFamily="34" charset="-122"/>
                <a:ea typeface="微软雅黑" panose="020B0503020204020204" pitchFamily="34" charset="-122"/>
                <a:cs typeface="微软雅黑" panose="020B0503020204020204" pitchFamily="34" charset="-120"/>
              </a:rPr>
              <a:t>CONTENT</a:t>
            </a:r>
            <a:endParaRPr lang="en-US" sz="1440" dirty="0"/>
          </a:p>
        </p:txBody>
      </p:sp>
      <p:sp>
        <p:nvSpPr>
          <p:cNvPr id="3" name="Text 1"/>
          <p:cNvSpPr/>
          <p:nvPr/>
        </p:nvSpPr>
        <p:spPr>
          <a:xfrm>
            <a:off x="3494077" y="837104"/>
            <a:ext cx="1675953" cy="731520"/>
          </a:xfrm>
          <a:prstGeom prst="rect">
            <a:avLst/>
          </a:prstGeom>
          <a:noFill/>
        </p:spPr>
        <p:txBody>
          <a:bodyPr wrap="square" lIns="95250" tIns="95250" rIns="95250" bIns="95250" rtlCol="0" anchor="t">
            <a:spAutoFit/>
          </a:bodyPr>
          <a:lstStyle/>
          <a:p>
            <a:pPr marL="0" indent="0" algn="ctr">
              <a:lnSpc>
                <a:spcPct val="113000"/>
              </a:lnSpc>
              <a:spcBef>
                <a:spcPts val="375"/>
              </a:spcBef>
              <a:buNone/>
            </a:pPr>
            <a:r>
              <a:rPr lang="en-US" sz="288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目录</a:t>
            </a:r>
            <a:endParaRPr lang="en-US" sz="1440" dirty="0"/>
          </a:p>
        </p:txBody>
      </p:sp>
      <p:sp>
        <p:nvSpPr>
          <p:cNvPr id="4" name="Text 2"/>
          <p:cNvSpPr/>
          <p:nvPr/>
        </p:nvSpPr>
        <p:spPr>
          <a:xfrm>
            <a:off x="1520202" y="1810315"/>
            <a:ext cx="3236976"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引言：新星效应与谷歌的成功</a:t>
            </a:r>
            <a:endParaRPr lang="en-US" sz="1440" dirty="0"/>
          </a:p>
        </p:txBody>
      </p:sp>
      <p:sp>
        <p:nvSpPr>
          <p:cNvPr id="5" name="Text 3"/>
          <p:cNvSpPr/>
          <p:nvPr/>
        </p:nvSpPr>
        <p:spPr>
          <a:xfrm>
            <a:off x="966844" y="1764595"/>
            <a:ext cx="713232" cy="62179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305"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6" name="Text 4"/>
          <p:cNvSpPr/>
          <p:nvPr/>
        </p:nvSpPr>
        <p:spPr>
          <a:xfrm>
            <a:off x="5334968" y="1810315"/>
            <a:ext cx="3236855"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适应度模型</a:t>
            </a:r>
            <a:endParaRPr lang="en-US" sz="1440" dirty="0"/>
          </a:p>
        </p:txBody>
      </p:sp>
      <p:sp>
        <p:nvSpPr>
          <p:cNvPr id="7" name="Text 5"/>
          <p:cNvSpPr/>
          <p:nvPr/>
        </p:nvSpPr>
        <p:spPr>
          <a:xfrm>
            <a:off x="4781610" y="1764595"/>
            <a:ext cx="713232" cy="62179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305"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8" name="Text 6"/>
          <p:cNvSpPr/>
          <p:nvPr/>
        </p:nvSpPr>
        <p:spPr>
          <a:xfrm>
            <a:off x="1520354" y="2438812"/>
            <a:ext cx="3236976"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玻色-爱因斯坦凝聚与网络科学</a:t>
            </a:r>
            <a:endParaRPr lang="en-US" sz="1440" dirty="0"/>
          </a:p>
        </p:txBody>
      </p:sp>
      <p:sp>
        <p:nvSpPr>
          <p:cNvPr id="9" name="Text 7"/>
          <p:cNvSpPr/>
          <p:nvPr/>
        </p:nvSpPr>
        <p:spPr>
          <a:xfrm>
            <a:off x="966996" y="2393092"/>
            <a:ext cx="713232" cy="62179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305"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10" name="Text 8"/>
          <p:cNvSpPr/>
          <p:nvPr/>
        </p:nvSpPr>
        <p:spPr>
          <a:xfrm>
            <a:off x="5334846" y="2438812"/>
            <a:ext cx="3236976"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“适者愈富”与“胜者通吃”</a:t>
            </a:r>
            <a:endParaRPr lang="en-US" sz="1440" dirty="0"/>
          </a:p>
        </p:txBody>
      </p:sp>
      <p:sp>
        <p:nvSpPr>
          <p:cNvPr id="11" name="Text 9"/>
          <p:cNvSpPr/>
          <p:nvPr/>
        </p:nvSpPr>
        <p:spPr>
          <a:xfrm>
            <a:off x="4781488" y="2393092"/>
            <a:ext cx="713232" cy="62179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305"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1440" dirty="0"/>
          </a:p>
        </p:txBody>
      </p:sp>
      <p:sp>
        <p:nvSpPr>
          <p:cNvPr id="12" name="Text 10"/>
          <p:cNvSpPr/>
          <p:nvPr/>
        </p:nvSpPr>
        <p:spPr>
          <a:xfrm>
            <a:off x="1520281" y="3067310"/>
            <a:ext cx="3236976" cy="512064"/>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730"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结论：网络的竞争本质</a:t>
            </a:r>
            <a:endParaRPr lang="en-US" sz="1440" dirty="0"/>
          </a:p>
        </p:txBody>
      </p:sp>
      <p:sp>
        <p:nvSpPr>
          <p:cNvPr id="13" name="Text 11"/>
          <p:cNvSpPr/>
          <p:nvPr/>
        </p:nvSpPr>
        <p:spPr>
          <a:xfrm>
            <a:off x="966924" y="3021590"/>
            <a:ext cx="713232" cy="62179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305"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05</a:t>
            </a:r>
            <a:endParaRPr lang="en-US" sz="144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适应度重要性</a:t>
            </a:r>
            <a:endParaRPr lang="en-US" sz="1440" dirty="0"/>
          </a:p>
        </p:txBody>
      </p:sp>
      <p:sp>
        <p:nvSpPr>
          <p:cNvPr id="4" name="Text 1"/>
          <p:cNvSpPr/>
          <p:nvPr/>
        </p:nvSpPr>
        <p:spPr>
          <a:xfrm>
            <a:off x="455940" y="954523"/>
            <a:ext cx="2614983"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适应度定义</a:t>
            </a:r>
            <a:endParaRPr lang="en-US" sz="1440" dirty="0"/>
          </a:p>
        </p:txBody>
      </p:sp>
      <p:sp>
        <p:nvSpPr>
          <p:cNvPr id="5" name="Text 2"/>
          <p:cNvSpPr/>
          <p:nvPr/>
        </p:nvSpPr>
        <p:spPr>
          <a:xfrm>
            <a:off x="3247889" y="1500390"/>
            <a:ext cx="2614983"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在适应度模型中，节点不仅依据已有的链接数来获取新的链接，还取决于它们自身的适应度。适应度较高的节点会更快地积累链接，即使它们是后来者。</a:t>
            </a:r>
            <a:endParaRPr lang="en-US" sz="1440" dirty="0"/>
          </a:p>
        </p:txBody>
      </p:sp>
      <p:sp>
        <p:nvSpPr>
          <p:cNvPr id="7" name="Text 3"/>
          <p:cNvSpPr/>
          <p:nvPr/>
        </p:nvSpPr>
        <p:spPr>
          <a:xfrm>
            <a:off x="3247889" y="954523"/>
            <a:ext cx="2614983"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适应度对链接增长的影响</a:t>
            </a:r>
            <a:endParaRPr lang="en-US" sz="1440" dirty="0"/>
          </a:p>
        </p:txBody>
      </p:sp>
      <p:sp>
        <p:nvSpPr>
          <p:cNvPr id="8" name="Text 4"/>
          <p:cNvSpPr/>
          <p:nvPr/>
        </p:nvSpPr>
        <p:spPr>
          <a:xfrm>
            <a:off x="6031158" y="1500390"/>
            <a:ext cx="2656902"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每个节点的链接增长速度由一个称为动态指数β的参数决定，该参数与节点的适应度成正比。这意味着适应度更高的节点将比适应度较低的节点以更快的速度增加链接。</a:t>
            </a:r>
            <a:endParaRPr lang="en-US" sz="1440" dirty="0"/>
          </a:p>
        </p:txBody>
      </p:sp>
      <p:sp>
        <p:nvSpPr>
          <p:cNvPr id="10" name="Text 5"/>
          <p:cNvSpPr/>
          <p:nvPr/>
        </p:nvSpPr>
        <p:spPr>
          <a:xfrm>
            <a:off x="6031158" y="954523"/>
            <a:ext cx="2656902"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534075"/>
                </a:solidFill>
                <a:latin typeface="微软雅黑" panose="020B0503020204020204" pitchFamily="34" charset="-122"/>
                <a:ea typeface="微软雅黑" panose="020B0503020204020204" pitchFamily="34" charset="-122"/>
                <a:cs typeface="微软雅黑" panose="020B0503020204020204" pitchFamily="34" charset="-120"/>
              </a:rPr>
              <a:t>动态指数β的作用</a:t>
            </a:r>
            <a:endParaRPr lang="en-US" sz="1440" dirty="0"/>
          </a:p>
        </p:txBody>
      </p:sp>
      <p:sp>
        <p:nvSpPr>
          <p:cNvPr id="11" name="Text 6"/>
          <p:cNvSpPr/>
          <p:nvPr/>
        </p:nvSpPr>
        <p:spPr>
          <a:xfrm>
            <a:off x="455940" y="1500390"/>
            <a:ext cx="2614983"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适应度是指一个节点相对于其他节点吸引链接的能力，它可能源于人的基因、公司的产品质量、演员的天赋或网页的内容等多种因素。</a:t>
            </a:r>
            <a:endParaRPr lang="en-US" sz="1440" dirty="0"/>
          </a:p>
        </p:txBody>
      </p:sp>
      <p:pic>
        <p:nvPicPr>
          <p:cNvPr id="12" name="图片 11" descr="Bose"/>
          <p:cNvPicPr>
            <a:picLocks noChangeAspect="1"/>
          </p:cNvPicPr>
          <p:nvPr/>
        </p:nvPicPr>
        <p:blipFill>
          <a:blip r:embed="rId2"/>
          <a:stretch>
            <a:fillRect/>
          </a:stretch>
        </p:blipFill>
        <p:spPr>
          <a:xfrm>
            <a:off x="5092700" y="2780665"/>
            <a:ext cx="2562225" cy="1922145"/>
          </a:xfrm>
          <a:prstGeom prst="rect">
            <a:avLst/>
          </a:prstGeom>
        </p:spPr>
      </p:pic>
      <p:pic>
        <p:nvPicPr>
          <p:cNvPr id="13" name="图片 12" descr="Schematic_illustration_of_mapping_between_network_model_and_Bose-Einstein_Condensate"/>
          <p:cNvPicPr>
            <a:picLocks noChangeAspect="1"/>
          </p:cNvPicPr>
          <p:nvPr/>
        </p:nvPicPr>
        <p:blipFill>
          <a:blip r:embed="rId3"/>
          <a:stretch>
            <a:fillRect/>
          </a:stretch>
        </p:blipFill>
        <p:spPr>
          <a:xfrm>
            <a:off x="1626235" y="2730500"/>
            <a:ext cx="2700655" cy="210756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跨学科应用</a:t>
            </a:r>
            <a:endParaRPr lang="en-US" sz="1440" dirty="0"/>
          </a:p>
        </p:txBody>
      </p:sp>
      <p:sp>
        <p:nvSpPr>
          <p:cNvPr id="4" name="Text 1"/>
          <p:cNvSpPr/>
          <p:nvPr/>
        </p:nvSpPr>
        <p:spPr>
          <a:xfrm>
            <a:off x="3485040" y="1130659"/>
            <a:ext cx="3309781"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生物学中的细胞网络</a:t>
            </a:r>
            <a:endParaRPr lang="en-US" sz="1440" dirty="0"/>
          </a:p>
        </p:txBody>
      </p:sp>
      <p:sp>
        <p:nvSpPr>
          <p:cNvPr id="5" name="Text 2"/>
          <p:cNvSpPr/>
          <p:nvPr/>
        </p:nvSpPr>
        <p:spPr>
          <a:xfrm>
            <a:off x="3485040" y="1427243"/>
            <a:ext cx="5212080"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在生物学领域，适应度模型被用来分析细胞网络中不同细胞之间的相互作用和通信机制，帮助科学家理解生物体内部的复杂调控系统。</a:t>
            </a:r>
            <a:endParaRPr lang="en-US" sz="1440" dirty="0"/>
          </a:p>
        </p:txBody>
      </p:sp>
      <p:sp>
        <p:nvSpPr>
          <p:cNvPr id="6" name="Text 3"/>
          <p:cNvSpPr/>
          <p:nvPr/>
        </p:nvSpPr>
        <p:spPr>
          <a:xfrm>
            <a:off x="3485040" y="2158619"/>
            <a:ext cx="4507439"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商业领域的企业竞争分析</a:t>
            </a:r>
            <a:endParaRPr lang="en-US" sz="1440" dirty="0"/>
          </a:p>
        </p:txBody>
      </p:sp>
      <p:sp>
        <p:nvSpPr>
          <p:cNvPr id="7" name="Text 4"/>
          <p:cNvSpPr/>
          <p:nvPr/>
        </p:nvSpPr>
        <p:spPr>
          <a:xfrm>
            <a:off x="3485040" y="2463259"/>
            <a:ext cx="5212080"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适应度模型在商业领域中的应用，使得企业能够通过分析竞争对手的适应度来预测市场趋势，制定更有效的竞争策略，从而在激烈的市场竞争中获得优势。</a:t>
            </a:r>
            <a:endParaRPr lang="en-US" sz="1440" dirty="0"/>
          </a:p>
        </p:txBody>
      </p:sp>
      <p:sp>
        <p:nvSpPr>
          <p:cNvPr id="8" name="Text 5"/>
          <p:cNvSpPr/>
          <p:nvPr/>
        </p:nvSpPr>
        <p:spPr>
          <a:xfrm>
            <a:off x="3485040" y="3194618"/>
            <a:ext cx="4861995"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社交网络的影响力分析</a:t>
            </a:r>
            <a:endParaRPr lang="en-US" sz="1440" dirty="0"/>
          </a:p>
        </p:txBody>
      </p:sp>
      <p:sp>
        <p:nvSpPr>
          <p:cNvPr id="9" name="Text 6"/>
          <p:cNvSpPr/>
          <p:nvPr/>
        </p:nvSpPr>
        <p:spPr>
          <a:xfrm>
            <a:off x="3485040" y="3491058"/>
            <a:ext cx="5213718"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在社交网络研究中，适应度模型用于评估个体或群体在网络中的影响力，揭示信息传播和社交互动的模式，为社交媒体营销提供科学依据。</a:t>
            </a:r>
            <a:endParaRPr lang="en-US" sz="1440" dirty="0"/>
          </a:p>
        </p:txBody>
      </p:sp>
      <p:pic>
        <p:nvPicPr>
          <p:cNvPr id="10" name="图片 9" descr="屏幕截图 2024-10-18 155202"/>
          <p:cNvPicPr>
            <a:picLocks noChangeAspect="1"/>
          </p:cNvPicPr>
          <p:nvPr/>
        </p:nvPicPr>
        <p:blipFill>
          <a:blip r:embed="rId2"/>
          <a:srcRect l="20444" t="11706" r="20844" b="11893"/>
          <a:stretch>
            <a:fillRect/>
          </a:stretch>
        </p:blipFill>
        <p:spPr>
          <a:xfrm>
            <a:off x="419100" y="1558925"/>
            <a:ext cx="2987040" cy="20764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1028147" y="2311996"/>
            <a:ext cx="4313208" cy="108813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4750" b="1" dirty="0">
                <a:solidFill>
                  <a:srgbClr val="000000">
                    <a:alpha val="10000"/>
                  </a:srgbClr>
                </a:solidFill>
                <a:latin typeface="微软雅黑" panose="020B0503020204020204" pitchFamily="34" charset="-122"/>
                <a:ea typeface="微软雅黑" panose="020B0503020204020204" pitchFamily="34" charset="-122"/>
                <a:cs typeface="微软雅黑" panose="020B0503020204020204" pitchFamily="34" charset="-120"/>
              </a:rPr>
              <a:t>THANKS！</a:t>
            </a:r>
            <a:endParaRPr lang="en-US" sz="1440" dirty="0"/>
          </a:p>
        </p:txBody>
      </p:sp>
      <p:sp>
        <p:nvSpPr>
          <p:cNvPr id="3" name="Text 1"/>
          <p:cNvSpPr/>
          <p:nvPr/>
        </p:nvSpPr>
        <p:spPr>
          <a:xfrm>
            <a:off x="1028147" y="2179408"/>
            <a:ext cx="3275888" cy="67665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389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感谢观看！</a:t>
            </a:r>
            <a:endParaRPr lang="en-US" sz="144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894968" y="1328367"/>
            <a:ext cx="563044" cy="563313"/>
          </a:xfrm>
          <a:custGeom>
            <a:avLst/>
            <a:gdLst/>
            <a:ahLst/>
            <a:cxnLst/>
            <a:rect l="l" t="t" r="r" b="b"/>
            <a:pathLst>
              <a:path w="563044" h="563313">
                <a:moveTo>
                  <a:pt x="70380" y="0"/>
                </a:moveTo>
                <a:moveTo>
                  <a:pt x="70380" y="0"/>
                </a:moveTo>
                <a:lnTo>
                  <a:pt x="492663" y="0"/>
                </a:lnTo>
                <a:quadBezTo>
                  <a:pt x="563044" y="0"/>
                  <a:pt x="563044" y="70380"/>
                </a:quadBezTo>
                <a:lnTo>
                  <a:pt x="563044" y="492932"/>
                </a:lnTo>
                <a:quadBezTo>
                  <a:pt x="563044" y="563313"/>
                  <a:pt x="492663" y="563313"/>
                </a:quadBezTo>
                <a:lnTo>
                  <a:pt x="70380" y="563313"/>
                </a:lnTo>
                <a:quadBezTo>
                  <a:pt x="0" y="563313"/>
                  <a:pt x="0" y="492932"/>
                </a:quadBezTo>
                <a:lnTo>
                  <a:pt x="0" y="70380"/>
                </a:lnTo>
                <a:quadBezTo>
                  <a:pt x="0" y="0"/>
                  <a:pt x="70380" y="0"/>
                </a:quadBezTo>
                <a:close/>
              </a:path>
            </a:pathLst>
          </a:custGeom>
          <a:solidFill>
            <a:srgbClr val="261348"/>
          </a:solidFill>
        </p:spPr>
      </p:sp>
      <p:sp>
        <p:nvSpPr>
          <p:cNvPr id="3" name="Text 1"/>
          <p:cNvSpPr/>
          <p:nvPr/>
        </p:nvSpPr>
        <p:spPr>
          <a:xfrm>
            <a:off x="725676" y="1352184"/>
            <a:ext cx="883340" cy="512064"/>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259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4" name="Text 2"/>
          <p:cNvSpPr/>
          <p:nvPr/>
        </p:nvSpPr>
        <p:spPr>
          <a:xfrm>
            <a:off x="894968" y="2008437"/>
            <a:ext cx="6918211" cy="73152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88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引言：新星效应与谷歌的成功</a:t>
            </a:r>
            <a:endParaRPr lang="en-US" sz="144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新星效应定义</a:t>
            </a:r>
            <a:endParaRPr lang="en-US" sz="1440" dirty="0"/>
          </a:p>
        </p:txBody>
      </p:sp>
      <p:sp>
        <p:nvSpPr>
          <p:cNvPr id="4" name="Text 1"/>
          <p:cNvSpPr/>
          <p:nvPr/>
        </p:nvSpPr>
        <p:spPr>
          <a:xfrm>
            <a:off x="3485040" y="1130659"/>
            <a:ext cx="3309781"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新星效应概述</a:t>
            </a:r>
            <a:endParaRPr lang="en-US" sz="1440" dirty="0"/>
          </a:p>
        </p:txBody>
      </p:sp>
      <p:sp>
        <p:nvSpPr>
          <p:cNvPr id="5" name="Text 2"/>
          <p:cNvSpPr/>
          <p:nvPr/>
        </p:nvSpPr>
        <p:spPr>
          <a:xfrm>
            <a:off x="3485040" y="1427243"/>
            <a:ext cx="5212080"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新星效应是指在复杂网络中，一些节点尽管出现得晚，但能迅速获得大量链接的现象。这打破了无尺度模型中的先发优势原则，显示了后来者也能成为关键角色。</a:t>
            </a:r>
            <a:endParaRPr lang="en-US" sz="1440" dirty="0"/>
          </a:p>
        </p:txBody>
      </p:sp>
      <p:sp>
        <p:nvSpPr>
          <p:cNvPr id="6" name="Text 3"/>
          <p:cNvSpPr/>
          <p:nvPr/>
        </p:nvSpPr>
        <p:spPr>
          <a:xfrm>
            <a:off x="3485040" y="2158619"/>
            <a:ext cx="4507439"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打破先发优势</a:t>
            </a:r>
            <a:endParaRPr lang="en-US" sz="1440" dirty="0"/>
          </a:p>
        </p:txBody>
      </p:sp>
      <p:sp>
        <p:nvSpPr>
          <p:cNvPr id="7" name="Text 4"/>
          <p:cNvSpPr/>
          <p:nvPr/>
        </p:nvSpPr>
        <p:spPr>
          <a:xfrm>
            <a:off x="3485040" y="2463259"/>
            <a:ext cx="5212080"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新星效应表明，在网络竞争中，最早加入的节点并不总是最终拥有最多链接的节点。这种现象挑战了传统的网络理论，强调了适应度和质量的重要性。</a:t>
            </a:r>
            <a:endParaRPr lang="en-US" sz="1440" dirty="0"/>
          </a:p>
        </p:txBody>
      </p:sp>
      <p:sp>
        <p:nvSpPr>
          <p:cNvPr id="8" name="Text 5"/>
          <p:cNvSpPr/>
          <p:nvPr/>
        </p:nvSpPr>
        <p:spPr>
          <a:xfrm>
            <a:off x="3485040" y="3194618"/>
            <a:ext cx="4861995" cy="484632"/>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1585"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谷歌的成功案例</a:t>
            </a:r>
            <a:endParaRPr lang="en-US" sz="1440" dirty="0"/>
          </a:p>
        </p:txBody>
      </p:sp>
      <p:sp>
        <p:nvSpPr>
          <p:cNvPr id="9" name="Text 6"/>
          <p:cNvSpPr/>
          <p:nvPr/>
        </p:nvSpPr>
        <p:spPr>
          <a:xfrm>
            <a:off x="3485040" y="3491058"/>
            <a:ext cx="5213718" cy="621792"/>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谷歌作为搜索引擎的后来者，凭借其先进的技术和算法，在短时间内超越了早期市场领导者，成为了最受欢迎的搜索引擎，体现了新星效应的实际影响。</a:t>
            </a:r>
            <a:endParaRPr lang="en-US" sz="1440" dirty="0"/>
          </a:p>
        </p:txBody>
      </p:sp>
      <p:pic>
        <p:nvPicPr>
          <p:cNvPr id="10" name="图片 9" descr="Google_Essentials_v2.width-1300"/>
          <p:cNvPicPr>
            <a:picLocks noChangeAspect="1"/>
          </p:cNvPicPr>
          <p:nvPr/>
        </p:nvPicPr>
        <p:blipFill>
          <a:blip r:embed="rId2"/>
          <a:srcRect l="12369" r="13811" b="-1481"/>
          <a:stretch>
            <a:fillRect/>
          </a:stretch>
        </p:blipFill>
        <p:spPr>
          <a:xfrm>
            <a:off x="108585" y="1545590"/>
            <a:ext cx="3346450" cy="19145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谷歌成功案例分析</a:t>
            </a:r>
            <a:endParaRPr lang="en-US" sz="1440" dirty="0"/>
          </a:p>
        </p:txBody>
      </p:sp>
      <p:sp>
        <p:nvSpPr>
          <p:cNvPr id="4" name="Text 1"/>
          <p:cNvSpPr/>
          <p:nvPr>
            <p:custDataLst>
              <p:tags r:id="rId2"/>
            </p:custDataLst>
          </p:nvPr>
        </p:nvSpPr>
        <p:spPr>
          <a:xfrm>
            <a:off x="786384" y="2446016"/>
            <a:ext cx="2487168"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谷歌的崛起</a:t>
            </a:r>
            <a:endParaRPr lang="en-US" sz="1440" dirty="0"/>
          </a:p>
        </p:txBody>
      </p:sp>
      <p:sp>
        <p:nvSpPr>
          <p:cNvPr id="5" name="Text 2"/>
          <p:cNvSpPr/>
          <p:nvPr>
            <p:custDataLst>
              <p:tags r:id="rId3"/>
            </p:custDataLst>
          </p:nvPr>
        </p:nvSpPr>
        <p:spPr>
          <a:xfrm>
            <a:off x="822960" y="2773736"/>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谷歌作为搜索引擎的后来者，通过其创新的搜索算法和用户友好的界面设计，迅速在市场中占据了一席之地，打破了早期市场领导者的垄断地位。</a:t>
            </a:r>
            <a:endParaRPr lang="en-US" sz="1440" dirty="0"/>
          </a:p>
        </p:txBody>
      </p:sp>
      <p:pic>
        <p:nvPicPr>
          <p:cNvPr id="6" name="Image 1" descr="https://sgw-dx.xf-yun.com/api/v1/sparkdesk/_17333646603569708fabcd6cc4686a491239e528f43f1.jpg?authorization=c2ltcGxlLWp3dCBhaz1zcGFya2Rlc2s4MDAwMDAwMDAwMDE7ZXhwPTMzMTAxNjQ2NjA7YWxnbz1obWFjLXNoYTI1NjtzaWc9Z1NOVlR3V2prektSQ2xsLy9TNW5UdGFyUHVybWRzdmFRSlhyeFZOYjM3QT0=&amp;x_location=7YfmxI7B7uKO7jlRxIftd60XgLD="/>
          <p:cNvPicPr>
            <a:picLocks noChangeAspect="1"/>
          </p:cNvPicPr>
          <p:nvPr>
            <p:custDataLst>
              <p:tags r:id="rId4"/>
            </p:custDataLst>
          </p:nvPr>
        </p:nvPicPr>
        <p:blipFill>
          <a:blip r:embed="rId5"/>
          <a:stretch>
            <a:fillRect/>
          </a:stretch>
        </p:blipFill>
        <p:spPr>
          <a:xfrm>
            <a:off x="3466980" y="1088132"/>
            <a:ext cx="2283193" cy="1282693"/>
          </a:xfrm>
          <a:prstGeom prst="rect">
            <a:avLst/>
          </a:prstGeom>
        </p:spPr>
      </p:pic>
      <p:sp>
        <p:nvSpPr>
          <p:cNvPr id="7" name="Text 3"/>
          <p:cNvSpPr/>
          <p:nvPr>
            <p:custDataLst>
              <p:tags r:id="rId6"/>
            </p:custDataLst>
          </p:nvPr>
        </p:nvSpPr>
        <p:spPr>
          <a:xfrm>
            <a:off x="3328416" y="2446016"/>
            <a:ext cx="2487168"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技术领先策略</a:t>
            </a:r>
            <a:endParaRPr lang="en-US" sz="1440" dirty="0"/>
          </a:p>
        </p:txBody>
      </p:sp>
      <p:sp>
        <p:nvSpPr>
          <p:cNvPr id="8" name="Text 4"/>
          <p:cNvSpPr/>
          <p:nvPr>
            <p:custDataLst>
              <p:tags r:id="rId7"/>
            </p:custDataLst>
          </p:nvPr>
        </p:nvSpPr>
        <p:spPr>
          <a:xfrm>
            <a:off x="3401568" y="2773736"/>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谷歌的成功不仅在于其先进的搜索技术，还在于其持续的技术创新和优化，这使得谷歌能够不断提供更快速、更准确的搜索结果，满足用户需求。</a:t>
            </a:r>
            <a:endParaRPr lang="en-US" sz="1440" dirty="0"/>
          </a:p>
        </p:txBody>
      </p:sp>
      <p:pic>
        <p:nvPicPr>
          <p:cNvPr id="9" name="Image 2" descr="https://sgw-dx.xf-yun.com/api/v1/sparkdesk/_1733364663456943245b603834e85bf66163e71c07dba.jpg?authorization=c2ltcGxlLWp3dCBhaz1zcGFya2Rlc2s4MDAwMDAwMDAwMDE7ZXhwPTMzMTAxNjQ2NjM7YWxnbz1obWFjLXNoYTI1NjtzaWc9bmR6UUE2UnM2bFd6M0srdjByOXJmVWI0b0QrZDRSbnhXTzgwS1lsVmFYMD0=&amp;x_location=7YfmxI7B7uKO7jlRxIftd60XgLD="/>
          <p:cNvPicPr>
            <a:picLocks noChangeAspect="1"/>
          </p:cNvPicPr>
          <p:nvPr>
            <p:custDataLst>
              <p:tags r:id="rId8"/>
            </p:custDataLst>
          </p:nvPr>
        </p:nvPicPr>
        <p:blipFill>
          <a:blip r:embed="rId9"/>
          <a:stretch>
            <a:fillRect/>
          </a:stretch>
        </p:blipFill>
        <p:spPr>
          <a:xfrm>
            <a:off x="6009012" y="1088132"/>
            <a:ext cx="2283193" cy="1282693"/>
          </a:xfrm>
          <a:prstGeom prst="rect">
            <a:avLst/>
          </a:prstGeom>
        </p:spPr>
      </p:pic>
      <p:sp>
        <p:nvSpPr>
          <p:cNvPr id="10" name="Text 5"/>
          <p:cNvSpPr/>
          <p:nvPr>
            <p:custDataLst>
              <p:tags r:id="rId10"/>
            </p:custDataLst>
          </p:nvPr>
        </p:nvSpPr>
        <p:spPr>
          <a:xfrm>
            <a:off x="5870448" y="2447488"/>
            <a:ext cx="2487168" cy="44805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用户体验至上</a:t>
            </a:r>
            <a:endParaRPr lang="en-US" sz="1440" dirty="0"/>
          </a:p>
        </p:txBody>
      </p:sp>
      <p:sp>
        <p:nvSpPr>
          <p:cNvPr id="11" name="Text 6"/>
          <p:cNvSpPr/>
          <p:nvPr>
            <p:custDataLst>
              <p:tags r:id="rId11"/>
            </p:custDataLst>
          </p:nvPr>
        </p:nvSpPr>
        <p:spPr>
          <a:xfrm>
            <a:off x="5943600" y="2775208"/>
            <a:ext cx="2414016"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谷歌始终坚持以用户体验为中心，通过简化搜索流程和提供个性化服务，增强了用户的满意度和忠诚度，这是谷歌能够在激烈的市场竞争中脱颖而出的关键因素。</a:t>
            </a:r>
            <a:endParaRPr lang="en-US" sz="1440" dirty="0"/>
          </a:p>
        </p:txBody>
      </p:sp>
      <p:pic>
        <p:nvPicPr>
          <p:cNvPr id="12" name="图片 11" descr="The-Best-Google-Search-Tips-for-Translators-1024x724-panorama-8042097ff8c89c89331a8afada79e375-606bae97546bd"/>
          <p:cNvPicPr>
            <a:picLocks noChangeAspect="1"/>
          </p:cNvPicPr>
          <p:nvPr/>
        </p:nvPicPr>
        <p:blipFill>
          <a:blip r:embed="rId12"/>
          <a:stretch>
            <a:fillRect/>
          </a:stretch>
        </p:blipFill>
        <p:spPr>
          <a:xfrm>
            <a:off x="662305" y="1088390"/>
            <a:ext cx="2574925" cy="12877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894968" y="1328367"/>
            <a:ext cx="563044" cy="563313"/>
          </a:xfrm>
          <a:custGeom>
            <a:avLst/>
            <a:gdLst/>
            <a:ahLst/>
            <a:cxnLst/>
            <a:rect l="l" t="t" r="r" b="b"/>
            <a:pathLst>
              <a:path w="563044" h="563313">
                <a:moveTo>
                  <a:pt x="70380" y="0"/>
                </a:moveTo>
                <a:moveTo>
                  <a:pt x="70380" y="0"/>
                </a:moveTo>
                <a:lnTo>
                  <a:pt x="492663" y="0"/>
                </a:lnTo>
                <a:quadBezTo>
                  <a:pt x="563044" y="0"/>
                  <a:pt x="563044" y="70380"/>
                </a:quadBezTo>
                <a:lnTo>
                  <a:pt x="563044" y="492932"/>
                </a:lnTo>
                <a:quadBezTo>
                  <a:pt x="563044" y="563313"/>
                  <a:pt x="492663" y="563313"/>
                </a:quadBezTo>
                <a:lnTo>
                  <a:pt x="70380" y="563313"/>
                </a:lnTo>
                <a:quadBezTo>
                  <a:pt x="0" y="563313"/>
                  <a:pt x="0" y="492932"/>
                </a:quadBezTo>
                <a:lnTo>
                  <a:pt x="0" y="70380"/>
                </a:lnTo>
                <a:quadBezTo>
                  <a:pt x="0" y="0"/>
                  <a:pt x="70380" y="0"/>
                </a:quadBezTo>
                <a:close/>
              </a:path>
            </a:pathLst>
          </a:custGeom>
          <a:solidFill>
            <a:srgbClr val="261348"/>
          </a:solidFill>
        </p:spPr>
      </p:sp>
      <p:sp>
        <p:nvSpPr>
          <p:cNvPr id="3" name="Text 1"/>
          <p:cNvSpPr/>
          <p:nvPr/>
        </p:nvSpPr>
        <p:spPr>
          <a:xfrm>
            <a:off x="725676" y="1352184"/>
            <a:ext cx="883340" cy="512064"/>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259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4" name="Text 2"/>
          <p:cNvSpPr/>
          <p:nvPr/>
        </p:nvSpPr>
        <p:spPr>
          <a:xfrm>
            <a:off x="894968" y="2008437"/>
            <a:ext cx="6918211" cy="731520"/>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880" b="1"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适应度模型</a:t>
            </a:r>
            <a:endParaRPr lang="en-US" sz="144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适应度定义</a:t>
            </a:r>
            <a:endParaRPr lang="en-US" sz="1440" dirty="0"/>
          </a:p>
        </p:txBody>
      </p:sp>
      <p:sp>
        <p:nvSpPr>
          <p:cNvPr id="3" name="Shape 1"/>
          <p:cNvSpPr/>
          <p:nvPr/>
        </p:nvSpPr>
        <p:spPr>
          <a:xfrm>
            <a:off x="5510252" y="2264253"/>
            <a:ext cx="2689524" cy="445315"/>
          </a:xfrm>
          <a:custGeom>
            <a:avLst/>
            <a:gdLst/>
            <a:ahLst/>
            <a:cxnLst/>
            <a:rect l="l" t="t" r="r" b="b"/>
            <a:pathLst>
              <a:path w="2689524" h="445315">
                <a:moveTo>
                  <a:pt x="0" y="0"/>
                </a:moveTo>
                <a:moveTo>
                  <a:pt x="0" y="0"/>
                </a:moveTo>
                <a:lnTo>
                  <a:pt x="2689524" y="0"/>
                </a:lnTo>
                <a:lnTo>
                  <a:pt x="2689524" y="445315"/>
                </a:lnTo>
                <a:lnTo>
                  <a:pt x="0" y="445315"/>
                </a:lnTo>
                <a:close/>
              </a:path>
            </a:pathLst>
          </a:custGeom>
          <a:solidFill>
            <a:srgbClr val="5196FF"/>
          </a:solidFill>
        </p:spPr>
      </p:sp>
      <p:sp>
        <p:nvSpPr>
          <p:cNvPr id="4" name="Shape 2"/>
          <p:cNvSpPr/>
          <p:nvPr/>
        </p:nvSpPr>
        <p:spPr>
          <a:xfrm rot="-8100000">
            <a:off x="7748355" y="2055442"/>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5196FF"/>
          </a:solidFill>
        </p:spPr>
      </p:sp>
      <p:sp>
        <p:nvSpPr>
          <p:cNvPr id="5" name="Shape 3"/>
          <p:cNvSpPr/>
          <p:nvPr/>
        </p:nvSpPr>
        <p:spPr>
          <a:xfrm>
            <a:off x="512622" y="1319563"/>
            <a:ext cx="7687154" cy="576734"/>
          </a:xfrm>
          <a:custGeom>
            <a:avLst/>
            <a:gdLst/>
            <a:ahLst/>
            <a:cxnLst/>
            <a:rect l="l" t="t" r="r" b="b"/>
            <a:pathLst>
              <a:path w="7687154" h="576734">
                <a:moveTo>
                  <a:pt x="0" y="0"/>
                </a:moveTo>
                <a:moveTo>
                  <a:pt x="0" y="0"/>
                </a:moveTo>
                <a:lnTo>
                  <a:pt x="7687154" y="0"/>
                </a:lnTo>
                <a:lnTo>
                  <a:pt x="7687154" y="576734"/>
                </a:lnTo>
                <a:lnTo>
                  <a:pt x="0" y="576734"/>
                </a:lnTo>
                <a:close/>
              </a:path>
            </a:pathLst>
          </a:custGeom>
          <a:solidFill>
            <a:srgbClr val="5196FF"/>
          </a:solidFill>
        </p:spPr>
      </p:sp>
      <p:sp>
        <p:nvSpPr>
          <p:cNvPr id="6" name="Shape 4"/>
          <p:cNvSpPr/>
          <p:nvPr/>
        </p:nvSpPr>
        <p:spPr>
          <a:xfrm rot="-8100000">
            <a:off x="7739211" y="1242170"/>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5196FF"/>
          </a:solidFill>
        </p:spPr>
      </p:sp>
      <p:sp>
        <p:nvSpPr>
          <p:cNvPr id="7" name="Shape 5"/>
          <p:cNvSpPr/>
          <p:nvPr/>
        </p:nvSpPr>
        <p:spPr>
          <a:xfrm rot="-8100000">
            <a:off x="7730067" y="1610126"/>
            <a:ext cx="731520" cy="731520"/>
          </a:xfrm>
          <a:custGeom>
            <a:avLst/>
            <a:gdLst/>
            <a:ahLst/>
            <a:cxnLst/>
            <a:rect l="l" t="t" r="r" b="b"/>
            <a:pathLst>
              <a:path w="731520" h="731520">
                <a:moveTo>
                  <a:pt x="0" y="0"/>
                </a:moveTo>
                <a:moveTo>
                  <a:pt x="0" y="0"/>
                </a:moveTo>
                <a:lnTo>
                  <a:pt x="0" y="731520"/>
                </a:lnTo>
                <a:lnTo>
                  <a:pt x="731520" y="731520"/>
                </a:lnTo>
                <a:close/>
              </a:path>
            </a:pathLst>
          </a:custGeom>
          <a:solidFill>
            <a:srgbClr val="0084FF"/>
          </a:solidFill>
        </p:spPr>
      </p:sp>
      <p:sp>
        <p:nvSpPr>
          <p:cNvPr id="8" name="Shape 6"/>
          <p:cNvSpPr/>
          <p:nvPr/>
        </p:nvSpPr>
        <p:spPr>
          <a:xfrm>
            <a:off x="521766" y="1903939"/>
            <a:ext cx="2511105" cy="1682799"/>
          </a:xfrm>
          <a:custGeom>
            <a:avLst/>
            <a:gdLst/>
            <a:ahLst/>
            <a:cxnLst/>
            <a:rect l="l" t="t" r="r" b="b"/>
            <a:pathLst>
              <a:path w="2511105" h="1682799">
                <a:moveTo>
                  <a:pt x="0" y="0"/>
                </a:moveTo>
                <a:moveTo>
                  <a:pt x="0" y="0"/>
                </a:moveTo>
                <a:lnTo>
                  <a:pt x="2511105" y="0"/>
                </a:lnTo>
                <a:lnTo>
                  <a:pt x="2511105" y="1682799"/>
                </a:lnTo>
                <a:lnTo>
                  <a:pt x="0" y="1682799"/>
                </a:lnTo>
                <a:close/>
              </a:path>
            </a:pathLst>
          </a:custGeom>
          <a:solidFill>
            <a:srgbClr val="000000">
              <a:alpha val="0"/>
            </a:srgbClr>
          </a:solidFill>
          <a:ln w="19050">
            <a:solidFill>
              <a:srgbClr val="3543A2"/>
            </a:solidFill>
            <a:prstDash val="solid"/>
          </a:ln>
        </p:spPr>
      </p:sp>
      <p:sp>
        <p:nvSpPr>
          <p:cNvPr id="9" name="Shape 7"/>
          <p:cNvSpPr/>
          <p:nvPr/>
        </p:nvSpPr>
        <p:spPr>
          <a:xfrm>
            <a:off x="3030749" y="2264253"/>
            <a:ext cx="2488647" cy="1682799"/>
          </a:xfrm>
          <a:custGeom>
            <a:avLst/>
            <a:gdLst/>
            <a:ahLst/>
            <a:cxnLst/>
            <a:rect l="l" t="t" r="r" b="b"/>
            <a:pathLst>
              <a:path w="2488647" h="1682799">
                <a:moveTo>
                  <a:pt x="0" y="0"/>
                </a:moveTo>
                <a:moveTo>
                  <a:pt x="0" y="0"/>
                </a:moveTo>
                <a:lnTo>
                  <a:pt x="2488647" y="0"/>
                </a:lnTo>
                <a:lnTo>
                  <a:pt x="2488647" y="1682799"/>
                </a:lnTo>
                <a:lnTo>
                  <a:pt x="0" y="1682799"/>
                </a:lnTo>
                <a:close/>
              </a:path>
            </a:pathLst>
          </a:custGeom>
          <a:solidFill>
            <a:srgbClr val="000000">
              <a:alpha val="0"/>
            </a:srgbClr>
          </a:solidFill>
          <a:ln w="19050">
            <a:solidFill>
              <a:srgbClr val="261348"/>
            </a:solidFill>
            <a:prstDash val="solid"/>
          </a:ln>
        </p:spPr>
      </p:sp>
      <p:sp>
        <p:nvSpPr>
          <p:cNvPr id="10" name="Shape 8"/>
          <p:cNvSpPr/>
          <p:nvPr/>
        </p:nvSpPr>
        <p:spPr>
          <a:xfrm>
            <a:off x="5519396" y="2709569"/>
            <a:ext cx="2591353" cy="1682799"/>
          </a:xfrm>
          <a:custGeom>
            <a:avLst/>
            <a:gdLst/>
            <a:ahLst/>
            <a:cxnLst/>
            <a:rect l="l" t="t" r="r" b="b"/>
            <a:pathLst>
              <a:path w="2591353" h="1682799">
                <a:moveTo>
                  <a:pt x="0" y="0"/>
                </a:moveTo>
                <a:moveTo>
                  <a:pt x="0" y="0"/>
                </a:moveTo>
                <a:lnTo>
                  <a:pt x="2591353" y="0"/>
                </a:lnTo>
                <a:lnTo>
                  <a:pt x="2591353" y="1682799"/>
                </a:lnTo>
                <a:lnTo>
                  <a:pt x="0" y="1682799"/>
                </a:lnTo>
                <a:close/>
              </a:path>
            </a:pathLst>
          </a:custGeom>
          <a:solidFill>
            <a:srgbClr val="000000">
              <a:alpha val="0"/>
            </a:srgbClr>
          </a:solidFill>
          <a:ln w="19050">
            <a:solidFill>
              <a:srgbClr val="3543A2"/>
            </a:solidFill>
            <a:prstDash val="solid"/>
          </a:ln>
        </p:spPr>
      </p:sp>
      <p:sp>
        <p:nvSpPr>
          <p:cNvPr id="11" name="Text 9"/>
          <p:cNvSpPr/>
          <p:nvPr/>
        </p:nvSpPr>
        <p:spPr>
          <a:xfrm>
            <a:off x="602401" y="1406762"/>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适应度的基本概念</a:t>
            </a:r>
            <a:endParaRPr lang="en-US" sz="1440" dirty="0"/>
          </a:p>
        </p:txBody>
      </p:sp>
      <p:sp>
        <p:nvSpPr>
          <p:cNvPr id="12" name="Text 10"/>
          <p:cNvSpPr/>
          <p:nvPr/>
        </p:nvSpPr>
        <p:spPr>
          <a:xfrm>
            <a:off x="512622" y="1864695"/>
            <a:ext cx="2501961"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适应度是衡量一个节点相对于其他节点吸引链接的能力，它不仅取决于节点的现有链接数，还与其内在质量或特性有关。</a:t>
            </a:r>
            <a:endParaRPr lang="en-US" sz="1440" dirty="0"/>
          </a:p>
        </p:txBody>
      </p:sp>
      <p:sp>
        <p:nvSpPr>
          <p:cNvPr id="13" name="Text 11"/>
          <p:cNvSpPr/>
          <p:nvPr/>
        </p:nvSpPr>
        <p:spPr>
          <a:xfrm>
            <a:off x="3017435" y="2264253"/>
            <a:ext cx="2501961"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在复杂网络中，适应度高的节点能够更快地积累链接，即使它们是后来者，这反映了网络演化过程中“适者生存”的原则。</a:t>
            </a:r>
            <a:endParaRPr lang="en-US" sz="1440" dirty="0"/>
          </a:p>
        </p:txBody>
      </p:sp>
      <p:sp>
        <p:nvSpPr>
          <p:cNvPr id="14" name="Text 12"/>
          <p:cNvSpPr/>
          <p:nvPr/>
        </p:nvSpPr>
        <p:spPr>
          <a:xfrm>
            <a:off x="5510252" y="2307233"/>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适应度的量化方法</a:t>
            </a:r>
            <a:endParaRPr lang="en-US" sz="1440" dirty="0"/>
          </a:p>
        </p:txBody>
      </p:sp>
      <p:sp>
        <p:nvSpPr>
          <p:cNvPr id="15" name="Text 13"/>
          <p:cNvSpPr/>
          <p:nvPr/>
        </p:nvSpPr>
        <p:spPr>
          <a:xfrm>
            <a:off x="5519396" y="2709569"/>
            <a:ext cx="2501961" cy="1463040"/>
          </a:xfrm>
          <a:prstGeom prst="rect">
            <a:avLst/>
          </a:prstGeom>
          <a:noFill/>
        </p:spPr>
        <p:txBody>
          <a:bodyPr wrap="square" lIns="95250" tIns="95250" rIns="95250" bIns="95250" rtlCol="0" anchor="t">
            <a:spAutoFit/>
          </a:bodyPr>
          <a:lstStyle/>
          <a:p>
            <a:pPr marL="0" indent="0" algn="just">
              <a:lnSpc>
                <a:spcPct val="101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适应度可以通过多种方式进行量化，包括基于节点属性的直接测量和通过观察其在网络中的连接行为来间接评估。</a:t>
            </a:r>
            <a:endParaRPr lang="en-US" sz="1440" dirty="0"/>
          </a:p>
        </p:txBody>
      </p:sp>
      <p:sp>
        <p:nvSpPr>
          <p:cNvPr id="16" name="Shape 14"/>
          <p:cNvSpPr/>
          <p:nvPr/>
        </p:nvSpPr>
        <p:spPr>
          <a:xfrm>
            <a:off x="3023727" y="1687519"/>
            <a:ext cx="5176049" cy="576734"/>
          </a:xfrm>
          <a:custGeom>
            <a:avLst/>
            <a:gdLst/>
            <a:ahLst/>
            <a:cxnLst/>
            <a:rect l="l" t="t" r="r" b="b"/>
            <a:pathLst>
              <a:path w="5176049" h="576734">
                <a:moveTo>
                  <a:pt x="0" y="0"/>
                </a:moveTo>
                <a:moveTo>
                  <a:pt x="0" y="0"/>
                </a:moveTo>
                <a:lnTo>
                  <a:pt x="5176049" y="0"/>
                </a:lnTo>
                <a:lnTo>
                  <a:pt x="5176049" y="576734"/>
                </a:lnTo>
                <a:lnTo>
                  <a:pt x="0" y="576734"/>
                </a:lnTo>
                <a:close/>
              </a:path>
            </a:pathLst>
          </a:custGeom>
          <a:solidFill>
            <a:srgbClr val="0084FF"/>
          </a:solidFill>
        </p:spPr>
      </p:sp>
      <p:sp>
        <p:nvSpPr>
          <p:cNvPr id="17" name="Text 15"/>
          <p:cNvSpPr/>
          <p:nvPr/>
        </p:nvSpPr>
        <p:spPr>
          <a:xfrm>
            <a:off x="3014583" y="1774718"/>
            <a:ext cx="2430470"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适应度与网络演化</a:t>
            </a:r>
            <a:endParaRPr lang="en-US" sz="14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链接增长影响</a:t>
            </a:r>
            <a:endParaRPr lang="en-US" sz="1440" dirty="0"/>
          </a:p>
        </p:txBody>
      </p:sp>
      <p:sp>
        <p:nvSpPr>
          <p:cNvPr id="3" name="Shape 1"/>
          <p:cNvSpPr/>
          <p:nvPr/>
        </p:nvSpPr>
        <p:spPr>
          <a:xfrm>
            <a:off x="801601" y="1138322"/>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p:spPr>
      </p:sp>
      <p:sp>
        <p:nvSpPr>
          <p:cNvPr id="4" name="Shape 2"/>
          <p:cNvSpPr/>
          <p:nvPr/>
        </p:nvSpPr>
        <p:spPr>
          <a:xfrm>
            <a:off x="1330124" y="1132915"/>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p:spPr>
      </p:sp>
      <p:sp>
        <p:nvSpPr>
          <p:cNvPr id="5" name="Shape 3"/>
          <p:cNvSpPr/>
          <p:nvPr/>
        </p:nvSpPr>
        <p:spPr>
          <a:xfrm>
            <a:off x="5495514" y="1529844"/>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p:spPr>
      </p:sp>
      <p:sp>
        <p:nvSpPr>
          <p:cNvPr id="6" name="Shape 4"/>
          <p:cNvSpPr/>
          <p:nvPr/>
        </p:nvSpPr>
        <p:spPr>
          <a:xfrm>
            <a:off x="2206032" y="3066458"/>
            <a:ext cx="2944368" cy="1645920"/>
          </a:xfrm>
          <a:custGeom>
            <a:avLst/>
            <a:gdLst/>
            <a:ahLst/>
            <a:cxnLst/>
            <a:rect l="l" t="t" r="r" b="b"/>
            <a:pathLst>
              <a:path w="2944368" h="1645920">
                <a:moveTo>
                  <a:pt x="0" y="0"/>
                </a:moveTo>
                <a:moveTo>
                  <a:pt x="0" y="0"/>
                </a:moveTo>
                <a:lnTo>
                  <a:pt x="2944368" y="0"/>
                </a:lnTo>
                <a:lnTo>
                  <a:pt x="2944368" y="1645920"/>
                </a:lnTo>
                <a:lnTo>
                  <a:pt x="0" y="1645920"/>
                </a:lnTo>
                <a:close/>
              </a:path>
            </a:pathLst>
          </a:custGeom>
          <a:solidFill>
            <a:srgbClr val="0084FF">
              <a:alpha val="10000"/>
            </a:srgbClr>
          </a:solidFill>
        </p:spPr>
      </p:sp>
      <p:sp>
        <p:nvSpPr>
          <p:cNvPr id="7" name="Text 5"/>
          <p:cNvSpPr/>
          <p:nvPr/>
        </p:nvSpPr>
        <p:spPr>
          <a:xfrm>
            <a:off x="703661" y="1129178"/>
            <a:ext cx="688194" cy="40233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8" name="Text 6"/>
          <p:cNvSpPr/>
          <p:nvPr/>
        </p:nvSpPr>
        <p:spPr>
          <a:xfrm>
            <a:off x="1330491" y="1187779"/>
            <a:ext cx="2944001"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适应度对链接增长的影响</a:t>
            </a:r>
            <a:endParaRPr lang="en-US" sz="1440" dirty="0"/>
          </a:p>
        </p:txBody>
      </p:sp>
      <p:sp>
        <p:nvSpPr>
          <p:cNvPr id="9" name="Text 7"/>
          <p:cNvSpPr/>
          <p:nvPr/>
        </p:nvSpPr>
        <p:spPr>
          <a:xfrm>
            <a:off x="1330491" y="1489531"/>
            <a:ext cx="2944368" cy="1024128"/>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在复杂网络中，节点的适应度决定了其吸引新链接的能力。高适应度的节点能更快积累链接，即使它们加入网络的时间较晚。</a:t>
            </a:r>
            <a:endParaRPr lang="en-US" sz="1440" dirty="0"/>
          </a:p>
        </p:txBody>
      </p:sp>
      <p:sp>
        <p:nvSpPr>
          <p:cNvPr id="10" name="Text 8"/>
          <p:cNvSpPr/>
          <p:nvPr/>
        </p:nvSpPr>
        <p:spPr>
          <a:xfrm>
            <a:off x="5495971" y="1584691"/>
            <a:ext cx="2944368"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动态指数β的作用</a:t>
            </a:r>
            <a:endParaRPr lang="en-US" sz="1440" dirty="0"/>
          </a:p>
        </p:txBody>
      </p:sp>
      <p:sp>
        <p:nvSpPr>
          <p:cNvPr id="11" name="Text 9"/>
          <p:cNvSpPr/>
          <p:nvPr/>
        </p:nvSpPr>
        <p:spPr>
          <a:xfrm>
            <a:off x="5495514" y="1886460"/>
            <a:ext cx="2944368" cy="1024128"/>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每个节点的链接增长速度由动态指数β决定，该参数与节点的适应度成正比，意味着适应度高的节点链接增长更快。</a:t>
            </a:r>
            <a:endParaRPr lang="en-US" sz="1440" dirty="0"/>
          </a:p>
        </p:txBody>
      </p:sp>
      <p:sp>
        <p:nvSpPr>
          <p:cNvPr id="12" name="Text 10"/>
          <p:cNvSpPr/>
          <p:nvPr/>
        </p:nvSpPr>
        <p:spPr>
          <a:xfrm>
            <a:off x="2206075" y="3120882"/>
            <a:ext cx="2944001" cy="402336"/>
          </a:xfrm>
          <a:prstGeom prst="rect">
            <a:avLst/>
          </a:prstGeom>
          <a:noFill/>
        </p:spPr>
        <p:txBody>
          <a:bodyPr wrap="square" lIns="95250" tIns="95250" rIns="95250" bIns="95250" rtlCol="0" anchor="t">
            <a:spAutoFit/>
          </a:bodyPr>
          <a:lstStyle/>
          <a:p>
            <a:pPr marL="0" indent="0">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数学表达的重要性</a:t>
            </a:r>
            <a:endParaRPr lang="en-US" sz="1440" dirty="0"/>
          </a:p>
        </p:txBody>
      </p:sp>
      <p:sp>
        <p:nvSpPr>
          <p:cNvPr id="13" name="Text 11"/>
          <p:cNvSpPr/>
          <p:nvPr/>
        </p:nvSpPr>
        <p:spPr>
          <a:xfrm>
            <a:off x="2206075" y="3422634"/>
            <a:ext cx="2944368" cy="1024128"/>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适应度模型通过数学表达式来描述新节点选择连接现有节点的概率，这反映了节点链接数和适应度的综合影响。</a:t>
            </a:r>
            <a:endParaRPr lang="en-US" sz="1440" dirty="0"/>
          </a:p>
        </p:txBody>
      </p:sp>
      <p:sp>
        <p:nvSpPr>
          <p:cNvPr id="14" name="Shape 12"/>
          <p:cNvSpPr/>
          <p:nvPr/>
        </p:nvSpPr>
        <p:spPr>
          <a:xfrm>
            <a:off x="1677184" y="3071780"/>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p:spPr>
      </p:sp>
      <p:sp>
        <p:nvSpPr>
          <p:cNvPr id="15" name="Text 13"/>
          <p:cNvSpPr/>
          <p:nvPr/>
        </p:nvSpPr>
        <p:spPr>
          <a:xfrm>
            <a:off x="1604032" y="3066373"/>
            <a:ext cx="650309" cy="40233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16" name="Shape 14"/>
          <p:cNvSpPr/>
          <p:nvPr/>
        </p:nvSpPr>
        <p:spPr>
          <a:xfrm>
            <a:off x="4966302" y="1535251"/>
            <a:ext cx="528891" cy="391522"/>
          </a:xfrm>
          <a:custGeom>
            <a:avLst/>
            <a:gdLst/>
            <a:ahLst/>
            <a:cxnLst/>
            <a:rect l="l" t="t" r="r" b="b"/>
            <a:pathLst>
              <a:path w="528891" h="391522">
                <a:moveTo>
                  <a:pt x="0" y="0"/>
                </a:moveTo>
                <a:moveTo>
                  <a:pt x="0" y="0"/>
                </a:moveTo>
                <a:lnTo>
                  <a:pt x="528891" y="0"/>
                </a:lnTo>
                <a:lnTo>
                  <a:pt x="528891" y="391522"/>
                </a:lnTo>
                <a:lnTo>
                  <a:pt x="0" y="391522"/>
                </a:lnTo>
                <a:close/>
              </a:path>
            </a:pathLst>
          </a:custGeom>
          <a:solidFill>
            <a:srgbClr val="0084FF"/>
          </a:solidFill>
        </p:spPr>
      </p:sp>
      <p:sp>
        <p:nvSpPr>
          <p:cNvPr id="17" name="Text 15"/>
          <p:cNvSpPr/>
          <p:nvPr/>
        </p:nvSpPr>
        <p:spPr>
          <a:xfrm>
            <a:off x="4847430" y="1529844"/>
            <a:ext cx="739524" cy="40233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173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210495" y="158681"/>
            <a:ext cx="8127999" cy="676656"/>
          </a:xfrm>
          <a:prstGeom prst="rect">
            <a:avLst/>
          </a:prstGeom>
          <a:noFill/>
        </p:spPr>
        <p:txBody>
          <a:bodyPr wrap="square" lIns="95250" tIns="95250" rIns="95250" bIns="95250" rtlCol="0" anchor="t">
            <a:spAutoFit/>
          </a:bodyPr>
          <a:lstStyle/>
          <a:p>
            <a:pPr marL="0" indent="0">
              <a:lnSpc>
                <a:spcPct val="113000"/>
              </a:lnSpc>
              <a:spcBef>
                <a:spcPts val="375"/>
              </a:spcBef>
              <a:buNone/>
            </a:pPr>
            <a:r>
              <a:rPr lang="en-US" sz="2590" b="1" dirty="0">
                <a:solidFill>
                  <a:srgbClr val="000000"/>
                </a:solidFill>
                <a:latin typeface="PingFang SC" pitchFamily="34" charset="0"/>
                <a:ea typeface="PingFang SC" pitchFamily="34" charset="-122"/>
                <a:cs typeface="PingFang SC" pitchFamily="34" charset="-120"/>
              </a:rPr>
              <a:t>动态指数β作用</a:t>
            </a:r>
            <a:endParaRPr lang="en-US" sz="1440" dirty="0"/>
          </a:p>
        </p:txBody>
      </p:sp>
      <p:sp>
        <p:nvSpPr>
          <p:cNvPr id="3" name="Shape 1"/>
          <p:cNvSpPr/>
          <p:nvPr/>
        </p:nvSpPr>
        <p:spPr>
          <a:xfrm>
            <a:off x="447956" y="1929366"/>
            <a:ext cx="8248087" cy="2346713"/>
          </a:xfrm>
          <a:custGeom>
            <a:avLst/>
            <a:gdLst/>
            <a:ahLst/>
            <a:cxnLst/>
            <a:rect l="l" t="t" r="r" b="b"/>
            <a:pathLst>
              <a:path w="8248087" h="2346713">
                <a:moveTo>
                  <a:pt x="293339" y="0"/>
                </a:moveTo>
                <a:moveTo>
                  <a:pt x="293339" y="0"/>
                </a:moveTo>
                <a:lnTo>
                  <a:pt x="7954748" y="0"/>
                </a:lnTo>
                <a:quadBezTo>
                  <a:pt x="8248087" y="0"/>
                  <a:pt x="8248087" y="293339"/>
                </a:quadBezTo>
                <a:lnTo>
                  <a:pt x="8248087" y="2053374"/>
                </a:lnTo>
                <a:quadBezTo>
                  <a:pt x="8248087" y="2346713"/>
                  <a:pt x="7954748" y="2346713"/>
                </a:quadBezTo>
                <a:lnTo>
                  <a:pt x="293339" y="2346713"/>
                </a:lnTo>
                <a:quadBezTo>
                  <a:pt x="0" y="2346713"/>
                  <a:pt x="0" y="2053374"/>
                </a:quadBezTo>
                <a:lnTo>
                  <a:pt x="0" y="293339"/>
                </a:lnTo>
                <a:quadBezTo>
                  <a:pt x="0" y="0"/>
                  <a:pt x="293339" y="0"/>
                </a:quadBezTo>
                <a:close/>
              </a:path>
            </a:pathLst>
          </a:custGeom>
          <a:solidFill>
            <a:srgbClr val="0084FF">
              <a:alpha val="10000"/>
            </a:srgbClr>
          </a:solidFill>
          <a:ln w="19050">
            <a:solidFill>
              <a:srgbClr val="261348"/>
            </a:solidFill>
            <a:prstDash val="solid"/>
          </a:ln>
        </p:spPr>
      </p:sp>
      <p:pic>
        <p:nvPicPr>
          <p:cNvPr id="4" name="Image 0" descr="preencoded.png"/>
          <p:cNvPicPr>
            <a:picLocks noChangeAspect="1"/>
          </p:cNvPicPr>
          <p:nvPr/>
        </p:nvPicPr>
        <p:blipFill>
          <a:blip r:embed="rId2"/>
          <a:stretch>
            <a:fillRect/>
          </a:stretch>
        </p:blipFill>
        <p:spPr>
          <a:xfrm>
            <a:off x="2041139" y="867420"/>
            <a:ext cx="914400" cy="914400"/>
          </a:xfrm>
          <a:prstGeom prst="rect">
            <a:avLst/>
          </a:prstGeom>
        </p:spPr>
      </p:pic>
      <p:pic>
        <p:nvPicPr>
          <p:cNvPr id="5" name="Image 1" descr="preencoded.png"/>
          <p:cNvPicPr>
            <a:picLocks noChangeAspect="1"/>
          </p:cNvPicPr>
          <p:nvPr/>
        </p:nvPicPr>
        <p:blipFill>
          <a:blip r:embed="rId2"/>
          <a:stretch>
            <a:fillRect/>
          </a:stretch>
        </p:blipFill>
        <p:spPr>
          <a:xfrm flipH="1">
            <a:off x="1126739" y="867420"/>
            <a:ext cx="914400" cy="914400"/>
          </a:xfrm>
          <a:prstGeom prst="rect">
            <a:avLst/>
          </a:prstGeom>
        </p:spPr>
      </p:pic>
      <p:sp>
        <p:nvSpPr>
          <p:cNvPr id="6" name="Text 2"/>
          <p:cNvSpPr/>
          <p:nvPr/>
        </p:nvSpPr>
        <p:spPr>
          <a:xfrm>
            <a:off x="1636445" y="995436"/>
            <a:ext cx="784215" cy="58521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317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440" dirty="0"/>
          </a:p>
        </p:txBody>
      </p:sp>
      <p:sp>
        <p:nvSpPr>
          <p:cNvPr id="7" name="Shape 3"/>
          <p:cNvSpPr/>
          <p:nvPr/>
        </p:nvSpPr>
        <p:spPr>
          <a:xfrm>
            <a:off x="1745836"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
        <p:nvSpPr>
          <p:cNvPr id="8" name="Shape 4"/>
          <p:cNvSpPr/>
          <p:nvPr/>
        </p:nvSpPr>
        <p:spPr>
          <a:xfrm>
            <a:off x="1949699"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p:spPr>
      </p:sp>
      <p:sp>
        <p:nvSpPr>
          <p:cNvPr id="9" name="Shape 5"/>
          <p:cNvSpPr/>
          <p:nvPr/>
        </p:nvSpPr>
        <p:spPr>
          <a:xfrm>
            <a:off x="2153562"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
        <p:nvSpPr>
          <p:cNvPr id="10" name="Text 6"/>
          <p:cNvSpPr/>
          <p:nvPr/>
        </p:nvSpPr>
        <p:spPr>
          <a:xfrm>
            <a:off x="825904" y="2045733"/>
            <a:ext cx="2430470" cy="402336"/>
          </a:xfrm>
          <a:prstGeom prst="rect">
            <a:avLst/>
          </a:prstGeom>
          <a:noFill/>
        </p:spPr>
        <p:txBody>
          <a:bodyPr wrap="square" lIns="95250" tIns="95250" rIns="95250" bIns="95250" rtlCol="0" anchor="ctr">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动态指数β的定义</a:t>
            </a:r>
            <a:endParaRPr lang="en-US" sz="1440" dirty="0"/>
          </a:p>
        </p:txBody>
      </p:sp>
      <p:sp>
        <p:nvSpPr>
          <p:cNvPr id="11" name="Text 7"/>
          <p:cNvSpPr/>
          <p:nvPr/>
        </p:nvSpPr>
        <p:spPr>
          <a:xfrm>
            <a:off x="825904" y="2448069"/>
            <a:ext cx="2430470"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动态指数β是适应度模型中的关键参数，它决定了节点链接增长速度的快慢。这个参数与节点的适应度成正比，意味着适应度越高的节点增长链接的速度越快。</a:t>
            </a:r>
            <a:endParaRPr lang="en-US" sz="1440" dirty="0"/>
          </a:p>
        </p:txBody>
      </p:sp>
      <p:pic>
        <p:nvPicPr>
          <p:cNvPr id="12" name="Image 2" descr="preencoded.png"/>
          <p:cNvPicPr>
            <a:picLocks noChangeAspect="1"/>
          </p:cNvPicPr>
          <p:nvPr/>
        </p:nvPicPr>
        <p:blipFill>
          <a:blip r:embed="rId2"/>
          <a:stretch>
            <a:fillRect/>
          </a:stretch>
        </p:blipFill>
        <p:spPr>
          <a:xfrm>
            <a:off x="4572000" y="867420"/>
            <a:ext cx="914400" cy="914400"/>
          </a:xfrm>
          <a:prstGeom prst="rect">
            <a:avLst/>
          </a:prstGeom>
        </p:spPr>
      </p:pic>
      <p:pic>
        <p:nvPicPr>
          <p:cNvPr id="13" name="Image 3" descr="preencoded.png"/>
          <p:cNvPicPr>
            <a:picLocks noChangeAspect="1"/>
          </p:cNvPicPr>
          <p:nvPr/>
        </p:nvPicPr>
        <p:blipFill>
          <a:blip r:embed="rId2"/>
          <a:stretch>
            <a:fillRect/>
          </a:stretch>
        </p:blipFill>
        <p:spPr>
          <a:xfrm flipH="1">
            <a:off x="3657600" y="867420"/>
            <a:ext cx="914400" cy="914400"/>
          </a:xfrm>
          <a:prstGeom prst="rect">
            <a:avLst/>
          </a:prstGeom>
        </p:spPr>
      </p:pic>
      <p:sp>
        <p:nvSpPr>
          <p:cNvPr id="14" name="Text 8"/>
          <p:cNvSpPr/>
          <p:nvPr/>
        </p:nvSpPr>
        <p:spPr>
          <a:xfrm>
            <a:off x="4152608" y="995436"/>
            <a:ext cx="849850" cy="58521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317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440" dirty="0"/>
          </a:p>
        </p:txBody>
      </p:sp>
      <p:sp>
        <p:nvSpPr>
          <p:cNvPr id="15" name="Text 9"/>
          <p:cNvSpPr/>
          <p:nvPr/>
        </p:nvSpPr>
        <p:spPr>
          <a:xfrm>
            <a:off x="3356765" y="2045733"/>
            <a:ext cx="2430470" cy="402336"/>
          </a:xfrm>
          <a:prstGeom prst="rect">
            <a:avLst/>
          </a:prstGeom>
          <a:noFill/>
        </p:spPr>
        <p:txBody>
          <a:bodyPr wrap="square" lIns="95250" tIns="95250" rIns="95250" bIns="95250" rtlCol="0" anchor="ctr">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β值对网络结构的影响</a:t>
            </a:r>
            <a:endParaRPr lang="en-US" sz="1440" dirty="0"/>
          </a:p>
        </p:txBody>
      </p:sp>
      <p:sp>
        <p:nvSpPr>
          <p:cNvPr id="16" name="Text 10"/>
          <p:cNvSpPr/>
          <p:nvPr/>
        </p:nvSpPr>
        <p:spPr>
          <a:xfrm>
            <a:off x="3356765" y="2448069"/>
            <a:ext cx="2430470"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动态指数β的值直接影响网络的拓扑结构。较高的β值会导致网络中出现少数几个高度连接的枢纽节点，而较低的β值则会使网络结构更加均匀分布。</a:t>
            </a:r>
            <a:endParaRPr lang="en-US" sz="1440" dirty="0"/>
          </a:p>
        </p:txBody>
      </p:sp>
      <p:pic>
        <p:nvPicPr>
          <p:cNvPr id="17" name="Image 4" descr="preencoded.png"/>
          <p:cNvPicPr>
            <a:picLocks noChangeAspect="1"/>
          </p:cNvPicPr>
          <p:nvPr/>
        </p:nvPicPr>
        <p:blipFill>
          <a:blip r:embed="rId2"/>
          <a:stretch>
            <a:fillRect/>
          </a:stretch>
        </p:blipFill>
        <p:spPr>
          <a:xfrm>
            <a:off x="7102861" y="867420"/>
            <a:ext cx="914400" cy="914400"/>
          </a:xfrm>
          <a:prstGeom prst="rect">
            <a:avLst/>
          </a:prstGeom>
        </p:spPr>
      </p:pic>
      <p:pic>
        <p:nvPicPr>
          <p:cNvPr id="18" name="Image 5" descr="preencoded.png"/>
          <p:cNvPicPr>
            <a:picLocks noChangeAspect="1"/>
          </p:cNvPicPr>
          <p:nvPr/>
        </p:nvPicPr>
        <p:blipFill>
          <a:blip r:embed="rId2"/>
          <a:stretch>
            <a:fillRect/>
          </a:stretch>
        </p:blipFill>
        <p:spPr>
          <a:xfrm flipH="1">
            <a:off x="6188461" y="867420"/>
            <a:ext cx="914400" cy="914400"/>
          </a:xfrm>
          <a:prstGeom prst="rect">
            <a:avLst/>
          </a:prstGeom>
        </p:spPr>
      </p:pic>
      <p:sp>
        <p:nvSpPr>
          <p:cNvPr id="19" name="Text 11"/>
          <p:cNvSpPr/>
          <p:nvPr/>
        </p:nvSpPr>
        <p:spPr>
          <a:xfrm>
            <a:off x="6676289" y="995436"/>
            <a:ext cx="817032" cy="585216"/>
          </a:xfrm>
          <a:prstGeom prst="rect">
            <a:avLst/>
          </a:prstGeom>
          <a:noFill/>
        </p:spPr>
        <p:txBody>
          <a:bodyPr wrap="square" lIns="95250" tIns="95250" rIns="95250" bIns="95250" rtlCol="0" anchor="t">
            <a:spAutoFit/>
          </a:bodyPr>
          <a:lstStyle/>
          <a:p>
            <a:pPr marL="0" indent="0" algn="ctr">
              <a:lnSpc>
                <a:spcPct val="100000"/>
              </a:lnSpc>
              <a:spcBef>
                <a:spcPts val="375"/>
              </a:spcBef>
              <a:buNone/>
            </a:pPr>
            <a:r>
              <a:rPr lang="en-US" sz="317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440" dirty="0"/>
          </a:p>
        </p:txBody>
      </p:sp>
      <p:sp>
        <p:nvSpPr>
          <p:cNvPr id="20" name="Text 12"/>
          <p:cNvSpPr/>
          <p:nvPr/>
        </p:nvSpPr>
        <p:spPr>
          <a:xfrm>
            <a:off x="5887626" y="2045733"/>
            <a:ext cx="2430470" cy="402336"/>
          </a:xfrm>
          <a:prstGeom prst="rect">
            <a:avLst/>
          </a:prstGeom>
          <a:noFill/>
        </p:spPr>
        <p:txBody>
          <a:bodyPr wrap="square" lIns="95250" tIns="95250" rIns="95250" bIns="95250" rtlCol="0" anchor="ctr">
            <a:spAutoFit/>
          </a:bodyPr>
          <a:lstStyle/>
          <a:p>
            <a:pPr marL="0" indent="0" algn="ctr">
              <a:lnSpc>
                <a:spcPct val="100000"/>
              </a:lnSpc>
              <a:spcBef>
                <a:spcPts val="375"/>
              </a:spcBef>
              <a:buNone/>
            </a:pPr>
            <a:r>
              <a:rPr lang="en-US" sz="1730" b="1" dirty="0">
                <a:solidFill>
                  <a:srgbClr val="261348"/>
                </a:solidFill>
                <a:latin typeface="微软雅黑" panose="020B0503020204020204" pitchFamily="34" charset="-122"/>
                <a:ea typeface="微软雅黑" panose="020B0503020204020204" pitchFamily="34" charset="-122"/>
                <a:cs typeface="微软雅黑" panose="020B0503020204020204" pitchFamily="34" charset="-120"/>
              </a:rPr>
              <a:t>实际应用中的β调整</a:t>
            </a:r>
            <a:endParaRPr lang="en-US" sz="1440" dirty="0"/>
          </a:p>
        </p:txBody>
      </p:sp>
      <p:sp>
        <p:nvSpPr>
          <p:cNvPr id="21" name="Text 13"/>
          <p:cNvSpPr/>
          <p:nvPr/>
        </p:nvSpPr>
        <p:spPr>
          <a:xfrm>
            <a:off x="5887626" y="2448069"/>
            <a:ext cx="2430470" cy="1280160"/>
          </a:xfrm>
          <a:prstGeom prst="rect">
            <a:avLst/>
          </a:prstGeom>
          <a:noFill/>
        </p:spPr>
        <p:txBody>
          <a:bodyPr wrap="square" lIns="95250" tIns="95250" rIns="95250" bIns="95250" rtlCol="0" anchor="t">
            <a:spAutoFit/>
          </a:bodyPr>
          <a:lstStyle/>
          <a:p>
            <a:pPr marL="0" indent="0" algn="just">
              <a:lnSpc>
                <a:spcPct val="100000"/>
              </a:lnSpc>
              <a:spcBef>
                <a:spcPts val="375"/>
              </a:spcBef>
              <a:buNone/>
            </a:pPr>
            <a:r>
              <a:rPr lang="en-US" sz="11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在实际应用中，通过调整动态指数β可以优化网络的性能和效率。例如，在社交网络或推荐系统中，适当增加β值可以帮助快速识别并推广最受欢迎的内容或用户。</a:t>
            </a:r>
            <a:endParaRPr lang="en-US" sz="1440" dirty="0"/>
          </a:p>
        </p:txBody>
      </p:sp>
      <p:sp>
        <p:nvSpPr>
          <p:cNvPr id="22" name="Shape 14"/>
          <p:cNvSpPr/>
          <p:nvPr/>
        </p:nvSpPr>
        <p:spPr>
          <a:xfrm>
            <a:off x="4276697"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
        <p:nvSpPr>
          <p:cNvPr id="23" name="Shape 15"/>
          <p:cNvSpPr/>
          <p:nvPr/>
        </p:nvSpPr>
        <p:spPr>
          <a:xfrm>
            <a:off x="4480560"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p:spPr>
      </p:sp>
      <p:sp>
        <p:nvSpPr>
          <p:cNvPr id="24" name="Shape 16"/>
          <p:cNvSpPr/>
          <p:nvPr/>
        </p:nvSpPr>
        <p:spPr>
          <a:xfrm>
            <a:off x="4684423"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
        <p:nvSpPr>
          <p:cNvPr id="25" name="Shape 17"/>
          <p:cNvSpPr/>
          <p:nvPr/>
        </p:nvSpPr>
        <p:spPr>
          <a:xfrm>
            <a:off x="6807558"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
        <p:nvSpPr>
          <p:cNvPr id="26" name="Shape 18"/>
          <p:cNvSpPr/>
          <p:nvPr/>
        </p:nvSpPr>
        <p:spPr>
          <a:xfrm>
            <a:off x="7011421"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solidFill>
        </p:spPr>
      </p:sp>
      <p:sp>
        <p:nvSpPr>
          <p:cNvPr id="27" name="Shape 19"/>
          <p:cNvSpPr/>
          <p:nvPr/>
        </p:nvSpPr>
        <p:spPr>
          <a:xfrm>
            <a:off x="7215284" y="1746486"/>
            <a:ext cx="182880" cy="182880"/>
          </a:xfrm>
          <a:custGeom>
            <a:avLst/>
            <a:gdLst/>
            <a:ahLst/>
            <a:cxnLst/>
            <a:rect l="l" t="t" r="r" b="b"/>
            <a:pathLst>
              <a:path w="182880" h="182880">
                <a:moveTo>
                  <a:pt x="181929" y="71448"/>
                </a:moveTo>
                <a:moveTo>
                  <a:pt x="181929" y="71448"/>
                </a:moveTo>
                <a:lnTo>
                  <a:pt x="113536" y="70396"/>
                </a:lnTo>
                <a:lnTo>
                  <a:pt x="91440" y="6212"/>
                </a:lnTo>
                <a:lnTo>
                  <a:pt x="69344" y="70396"/>
                </a:lnTo>
                <a:lnTo>
                  <a:pt x="951" y="71448"/>
                </a:lnTo>
                <a:lnTo>
                  <a:pt x="55665" y="112484"/>
                </a:lnTo>
                <a:lnTo>
                  <a:pt x="34621" y="177720"/>
                </a:lnTo>
                <a:lnTo>
                  <a:pt x="90388" y="137737"/>
                </a:lnTo>
                <a:lnTo>
                  <a:pt x="146154" y="177720"/>
                </a:lnTo>
                <a:lnTo>
                  <a:pt x="125110" y="112484"/>
                </a:lnTo>
                <a:lnTo>
                  <a:pt x="181929" y="71448"/>
                </a:lnTo>
                <a:close/>
              </a:path>
            </a:pathLst>
          </a:custGeom>
          <a:solidFill>
            <a:srgbClr val="0084FF">
              <a:alpha val="80000"/>
            </a:srgbClr>
          </a:solidFill>
        </p:spPr>
      </p:sp>
    </p:spTree>
  </p:cSld>
  <p:clrMapOvr>
    <a:masterClrMapping/>
  </p:clrMapOvr>
</p:sld>
</file>

<file path=ppt/tags/tag1.xml><?xml version="1.0" encoding="utf-8"?>
<p:tagLst xmlns:p="http://schemas.openxmlformats.org/presentationml/2006/main">
  <p:tag name="KSO_WM_DIAGRAM_VIRTUALLY_FRAME" val="{&quot;height&quot;:233.64062992125983,&quot;left&quot;:61.92,&quot;top&quot;:85.67968503937007,&quot;width&quot;:596.1600000000001}"/>
</p:tagLst>
</file>

<file path=ppt/tags/tag2.xml><?xml version="1.0" encoding="utf-8"?>
<p:tagLst xmlns:p="http://schemas.openxmlformats.org/presentationml/2006/main">
  <p:tag name="KSO_WM_DIAGRAM_VIRTUALLY_FRAME" val="{&quot;height&quot;:233.64062992125983,&quot;left&quot;:61.92,&quot;top&quot;:85.67968503937007,&quot;width&quot;:596.1600000000001}"/>
</p:tagLst>
</file>

<file path=ppt/tags/tag3.xml><?xml version="1.0" encoding="utf-8"?>
<p:tagLst xmlns:p="http://schemas.openxmlformats.org/presentationml/2006/main">
  <p:tag name="KSO_WM_DIAGRAM_VIRTUALLY_FRAME" val="{&quot;height&quot;:233.64062992125983,&quot;left&quot;:61.92,&quot;top&quot;:85.67968503937007,&quot;width&quot;:596.1600000000001}"/>
</p:tagLst>
</file>

<file path=ppt/tags/tag4.xml><?xml version="1.0" encoding="utf-8"?>
<p:tagLst xmlns:p="http://schemas.openxmlformats.org/presentationml/2006/main">
  <p:tag name="KSO_WM_DIAGRAM_VIRTUALLY_FRAME" val="{&quot;height&quot;:233.64062992125983,&quot;left&quot;:61.92,&quot;top&quot;:85.67968503937007,&quot;width&quot;:596.1600000000001}"/>
</p:tagLst>
</file>

<file path=ppt/tags/tag5.xml><?xml version="1.0" encoding="utf-8"?>
<p:tagLst xmlns:p="http://schemas.openxmlformats.org/presentationml/2006/main">
  <p:tag name="KSO_WM_DIAGRAM_VIRTUALLY_FRAME" val="{&quot;height&quot;:233.64062992125983,&quot;left&quot;:61.92,&quot;top&quot;:85.67968503937007,&quot;width&quot;:596.1600000000001}"/>
</p:tagLst>
</file>

<file path=ppt/tags/tag6.xml><?xml version="1.0" encoding="utf-8"?>
<p:tagLst xmlns:p="http://schemas.openxmlformats.org/presentationml/2006/main">
  <p:tag name="KSO_WM_DIAGRAM_VIRTUALLY_FRAME" val="{&quot;height&quot;:233.64062992125983,&quot;left&quot;:61.92,&quot;top&quot;:85.67968503937007,&quot;width&quot;:596.1600000000001}"/>
</p:tagLst>
</file>

<file path=ppt/tags/tag7.xml><?xml version="1.0" encoding="utf-8"?>
<p:tagLst xmlns:p="http://schemas.openxmlformats.org/presentationml/2006/main">
  <p:tag name="KSO_WM_DIAGRAM_VIRTUALLY_FRAME" val="{&quot;height&quot;:233.64062992125983,&quot;left&quot;:61.92,&quot;top&quot;:85.67968503937007,&quot;width&quot;:596.1600000000001}"/>
</p:tagLst>
</file>

<file path=ppt/tags/tag8.xml><?xml version="1.0" encoding="utf-8"?>
<p:tagLst xmlns:p="http://schemas.openxmlformats.org/presentationml/2006/main">
  <p:tag name="KSO_WM_DIAGRAM_VIRTUALLY_FRAME" val="{&quot;height&quot;:233.64062992125983,&quot;left&quot;:61.92,&quot;top&quot;:85.67968503937007,&quot;width&quot;:596.1600000000001}"/>
</p:tagLst>
</file>

<file path=ppt/tags/tag9.xml><?xml version="1.0" encoding="utf-8"?>
<p:tagLst xmlns:p="http://schemas.openxmlformats.org/presentationml/2006/main">
  <p:tag name="commondata" val="eyJoZGlkIjoiYTE4MzhlN2Y5NzA1MmFiZmM4ZGM4ZDU4MTg0MzkxMzE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3410</Words>
  <Application>WPS 演示</Application>
  <PresentationFormat>On-screen Show (16:9)</PresentationFormat>
  <Paragraphs>292</Paragraphs>
  <Slides>22</Slides>
  <Notes>22</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22</vt:i4>
      </vt:variant>
    </vt:vector>
  </HeadingPairs>
  <TitlesOfParts>
    <vt:vector size="36" baseType="lpstr">
      <vt:lpstr>Arial</vt:lpstr>
      <vt:lpstr>宋体</vt:lpstr>
      <vt:lpstr>Wingdings</vt:lpstr>
      <vt:lpstr>微软雅黑</vt:lpstr>
      <vt:lpstr>微软雅黑</vt:lpstr>
      <vt:lpstr>PingFang SC</vt:lpstr>
      <vt:lpstr>Segoe Print</vt:lpstr>
      <vt:lpstr>PingFang SC</vt:lpstr>
      <vt:lpstr>PingFang SC</vt:lpstr>
      <vt:lpstr>Calibri</vt:lpstr>
      <vt:lpstr>Arial Unicode MS</vt:lpstr>
      <vt:lpstr>等线</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罗浩宇</cp:lastModifiedBy>
  <cp:revision>2</cp:revision>
  <dcterms:created xsi:type="dcterms:W3CDTF">2024-12-05T02:11:00Z</dcterms:created>
  <dcterms:modified xsi:type="dcterms:W3CDTF">2024-12-05T03:58:37Z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35B939274F034643AF270998AFB9D51D_12</vt:lpwstr>
  </property>
  <property fmtid="{D5CDD505-2E9C-101B-9397-08002B2CF9AE}" pid="3" name="KSOProductBuildVer">
    <vt:lpwstr>2052-12.1.0.16417</vt:lpwstr>
  </property>
</Properties>
</file>